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91CEE3-0EA6-4EA4-8C21-259BB9F781F8}" type="datetimeFigureOut">
              <a:rPr lang="ru-RU" smtClean="0"/>
              <a:pPr/>
              <a:t>21.12.2021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A0B8C9-10BE-40EB-94CE-6983622852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143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23 декабря 2021г</a:t>
            </a:r>
          </a:p>
          <a:p>
            <a:r>
              <a:rPr lang="ru-RU" sz="2000" i="1" dirty="0" smtClean="0"/>
              <a:t>«Есть стремление, есть возможности»</a:t>
            </a:r>
          </a:p>
          <a:p>
            <a:pPr algn="l"/>
            <a:r>
              <a:rPr lang="ru-RU" sz="2000" dirty="0" smtClean="0"/>
              <a:t>- Обеспечение выполнения Федерального закона «Об образовании в Российской Федерации»;</a:t>
            </a:r>
          </a:p>
          <a:p>
            <a:pPr algn="l"/>
            <a:r>
              <a:rPr lang="ru-RU" sz="2000" dirty="0" smtClean="0"/>
              <a:t>- Повышение уровня </a:t>
            </a:r>
            <a:r>
              <a:rPr lang="ru-RU" sz="2000" dirty="0" err="1" smtClean="0"/>
              <a:t>обученности</a:t>
            </a:r>
            <a:r>
              <a:rPr lang="ru-RU" sz="2000" dirty="0" smtClean="0"/>
              <a:t> и качества обучения отдельных учеников и школы в целом.</a:t>
            </a:r>
          </a:p>
          <a:p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Педагогический совет</a:t>
            </a:r>
            <a:br>
              <a:rPr lang="ru-RU" sz="2400" dirty="0" smtClean="0"/>
            </a:br>
            <a:r>
              <a:rPr lang="ru-RU" sz="2400" dirty="0" smtClean="0"/>
              <a:t>«Индивидуализация и дифференциация обучения как важнейший фактор повышения качества образования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направления и виды деятельности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6. Программа деятельности учителя-предметника со слабоуспевающими учащимся и его родителями:</a:t>
            </a:r>
          </a:p>
          <a:p>
            <a:r>
              <a:rPr lang="ru-RU" dirty="0" smtClean="0"/>
              <a:t>6.1. Провести диагностику в начале года с целью выявления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учащегося.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6.2. Использовать на уроках </a:t>
            </a:r>
            <a:r>
              <a:rPr lang="ru-RU" u="sng" dirty="0" smtClean="0">
                <a:solidFill>
                  <a:srgbClr val="C00000"/>
                </a:solidFill>
              </a:rPr>
              <a:t>различные виды опроса </a:t>
            </a:r>
            <a:r>
              <a:rPr lang="ru-RU" dirty="0" smtClean="0">
                <a:solidFill>
                  <a:srgbClr val="C00000"/>
                </a:solidFill>
              </a:rPr>
              <a:t>(устный, письменный, индивидуальный и др.) для объективности результата.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6.3. Регулярно и </a:t>
            </a:r>
            <a:r>
              <a:rPr lang="ru-RU" u="sng" dirty="0" smtClean="0">
                <a:solidFill>
                  <a:srgbClr val="C00000"/>
                </a:solidFill>
              </a:rPr>
              <a:t>систематически </a:t>
            </a:r>
            <a:r>
              <a:rPr lang="ru-RU" dirty="0" smtClean="0">
                <a:solidFill>
                  <a:srgbClr val="C00000"/>
                </a:solidFill>
              </a:rPr>
              <a:t>опрашивать, выставляя оценки </a:t>
            </a:r>
            <a:r>
              <a:rPr lang="ru-RU" u="sng" dirty="0" smtClean="0">
                <a:solidFill>
                  <a:srgbClr val="C00000"/>
                </a:solidFill>
              </a:rPr>
              <a:t>своевременно,</a:t>
            </a:r>
            <a:r>
              <a:rPr lang="ru-RU" dirty="0" smtClean="0">
                <a:solidFill>
                  <a:srgbClr val="C00000"/>
                </a:solidFill>
              </a:rPr>
              <a:t> не допуская скопления оценок в конце четверти, когда ученик уже не имеет возможности их исправить (количество опрошенных на уроке должно быть не менее 5-7 учащихся).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6.4. </a:t>
            </a:r>
            <a:r>
              <a:rPr lang="ru-RU" u="sng" dirty="0" smtClean="0">
                <a:solidFill>
                  <a:srgbClr val="C00000"/>
                </a:solidFill>
              </a:rPr>
              <a:t>Комментировать оценку ученика </a:t>
            </a:r>
            <a:r>
              <a:rPr lang="ru-RU" dirty="0" smtClean="0">
                <a:solidFill>
                  <a:srgbClr val="C00000"/>
                </a:solidFill>
              </a:rPr>
              <a:t>(необходимо отмечать недостатки, чтобы ученик мог их устранять в дальнейшем).</a:t>
            </a:r>
          </a:p>
          <a:p>
            <a:r>
              <a:rPr lang="ru-RU" dirty="0" smtClean="0"/>
              <a:t>6.5. Учитель должен ликвидировать пробелы в знаниях, выявленные в ходе контрольных работ, после чего провести повторный контроль знаний.</a:t>
            </a:r>
          </a:p>
          <a:p>
            <a:r>
              <a:rPr lang="ru-RU" dirty="0" smtClean="0"/>
              <a:t>6.6. Учитель-предметник должен определить время, за которое слабоуспевающий учащийся должен освоить тему, в случае затруднения дать консультацию.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6.7. Учитель-предметник обязан поставить в известность классного руководителя или непосредственно родителей ученика о низкой успеваемости, если наблюдается скопление неудовлетворительных оценок (3 и более “2”).</a:t>
            </a:r>
          </a:p>
          <a:p>
            <a:r>
              <a:rPr lang="ru-RU" dirty="0" smtClean="0"/>
              <a:t>6.8. Учитель не должен снижать оценку учащемуся за плохое поведение на уроке, в этом случае он должен использовать другие методы воздействия.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         Посещение уроков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857366"/>
          <a:ext cx="7772400" cy="414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02231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 marL="86360" marR="86360"/>
                </a:tc>
              </a:tr>
              <a:tr h="8789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Организация обучения по освоению систематических 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знаний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Целеполагание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  <a:tr h="878903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Использование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современных технологий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  <a:tr h="878903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Оценка/самооценка результатов деятельности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  <a:tr h="502231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Рефлексия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  <a:tr h="502231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Домашнее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задание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</a:tbl>
          </a:graphicData>
        </a:graphic>
      </p:graphicFrame>
      <p:pic>
        <p:nvPicPr>
          <p:cNvPr id="5" name="Рисунок 4" descr="A0D73ZICAT4R23KCAOLWV95CAKFKO3XCAU2BZ56CAJUDHT8CASZNY2ZCA1N2M0SCAHLO8XLCAGAWEF2CA85AOPMCAYUU3RZCAUWWAPECAQX8JGZCA21P8VLCAAIB2TMCAJ38GERCA1EFV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84" y="214289"/>
            <a:ext cx="1809765" cy="13573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Всероссийская олимпиада школьников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2285991"/>
          <a:ext cx="8229600" cy="33575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19196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Статус</a:t>
                      </a:r>
                      <a:endParaRPr lang="ru-RU" dirty="0"/>
                    </a:p>
                  </a:txBody>
                  <a:tcPr/>
                </a:tc>
              </a:tr>
              <a:tr h="111919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Касимова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Виолетта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химия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Котова Т.В.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Призер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1919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Штенцель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Милана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Шевелева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Л.А.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Призер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AI4426ZCA253E4JCA3Q0ICICAC4YGBVCAKDQAC9CAJWGIPXCAV90JC9CA2KJHXNCA8O3EMXCAN4V25GCAG018FZCAUAV7BECA8D0ZGDCA6MFHG5CAZ5FY75CAV89RJ5CAQC00CUCA14E3J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1419225" cy="14287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                Всероссийская интернет – олимпиада        «Умники России»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357430"/>
          <a:ext cx="8229600" cy="28575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52507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952507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Родионова Ксения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Матвеева М.В.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Диплом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 степени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25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Биология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Алексеева О.Н.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Диплом 2 степени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iк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2258193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Конкурсы, соревнования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52880"/>
          <a:ext cx="77724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4480"/>
                <a:gridCol w="1554480"/>
                <a:gridCol w="1384463"/>
                <a:gridCol w="1724497"/>
                <a:gridCol w="1554480"/>
              </a:tblGrid>
              <a:tr h="316737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 marL="86360" marR="86360"/>
                </a:tc>
              </a:tr>
              <a:tr h="12495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Крапивина Дарья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Котова Т.В.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Районный конкурс «Героям отечества слава!»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Диплом 3 степени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  <a:tr h="12495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Журавлева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Котова Т.В.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Научно – практическая конференция «</a:t>
                      </a:r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Экомониторинг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рек»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Диплом 2 степени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6360" marR="86360"/>
                </a:tc>
              </a:tr>
            </a:tbl>
          </a:graphicData>
        </a:graphic>
      </p:graphicFrame>
      <p:pic>
        <p:nvPicPr>
          <p:cNvPr id="5" name="Рисунок 4" descr="A8O6SRMCA0KFDJOCA4D2SSDCA3OBCMQCA9LNZCVCAI5DVNTCAI0GR9ICANFCXNVCAPWHJJRCATVGFQFCA92RUVFCAFIEEW4CAP5L4C9CA0JA1D3CAGIK6TSCAPLOAYVCA0SR00DCAV1XO5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1214446" cy="96897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                           Участие в акциях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428869"/>
          <a:ext cx="8229600" cy="24288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784"/>
                <a:gridCol w="2286016"/>
                <a:gridCol w="2057400"/>
                <a:gridCol w="2057400"/>
              </a:tblGrid>
              <a:tr h="651872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51872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8-9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«Праздник чистоты»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Котова Т.В.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Фотоотчет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25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«Чистый берег»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Котова Т.В.</a:t>
                      </a: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Фотоотчет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AY37JCRCAHIEH4ZCAQHZLF0CAKLIEL1CAG4P2JRCA0D8B57CAP7PGBCCA7NM10ECA3KX8HTCAJXCWIKCADKJHX1CA6ZJ75KCA1VZ3IFCA8DZMBKCADZFSVSCAW82S2ZCA091DF3CAVD3KX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642918"/>
            <a:ext cx="2143125" cy="14287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429024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</a:rPr>
              <a:t>«Есть стремление, есть возможности»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6" name="Рисунок 5" descr="A2D2VULCAHEIKM8CAMA0BOOCAXDVFPPCA70T2WKCA8O0PAKCA1JHRPOCAIEZHEZCAGPN9S5CAEK8LIWCAFDE621CA52HYILCAVAFYUQCAYCO945CAOVBAB3CAK4AL46CA5IYNGRCA2W32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000504"/>
            <a:ext cx="1371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Решение педагогического совета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AEH93CQCAR9HN9LCAUF500ECA39HP35CAH9ETZBCAJSIH6KCAQOJ7J4CAM23PFHCAE2PJU4CAQ06EEFCAMRE570CA5Q8F39CAP5R2CNCA81X11HCAV3C3C4CA4BJUSCCAQGAN62CAGQ3TH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4429132"/>
            <a:ext cx="1371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Цель: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Повысить уровень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и качество обучения отдельных учеников и школы в целом</a:t>
            </a:r>
            <a:endParaRPr lang="ru-RU" sz="2400" dirty="0"/>
          </a:p>
        </p:txBody>
      </p:sp>
      <p:pic>
        <p:nvPicPr>
          <p:cNvPr id="6" name="Рисунок 5" descr="A9PH4OTCA9KL4Z3CA1CHV36CAYMSA6XCAX443R0CAP67MPECAXSYTVFCAFN1GM1CAU4PTBBCABVWE0PCAGMZWJVCAVSG0U8CAL05V5WCAVYJKT9CAY00FKACA8HOJX8CANHK7YICAK93T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714356"/>
            <a:ext cx="1343016" cy="175176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План педсовета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428736"/>
            <a:ext cx="7772400" cy="457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Итоги образовательной деятельности за 2 четверть 2021г</a:t>
            </a:r>
          </a:p>
          <a:p>
            <a:pPr algn="r">
              <a:buNone/>
            </a:pPr>
            <a:r>
              <a:rPr lang="ru-RU" sz="1400" i="1" dirty="0" smtClean="0"/>
              <a:t>Первухина Н.А.</a:t>
            </a:r>
            <a:endParaRPr lang="ru-RU" sz="1800" dirty="0" smtClean="0"/>
          </a:p>
          <a:p>
            <a:r>
              <a:rPr lang="ru-RU" sz="1800" dirty="0" smtClean="0"/>
              <a:t>Результаты и проблемы в работе с неуспевающими и слабоуспевающими учениками за 1 полугодие.</a:t>
            </a:r>
          </a:p>
          <a:p>
            <a:pPr algn="r">
              <a:buNone/>
            </a:pPr>
            <a:r>
              <a:rPr lang="ru-RU" sz="1400" i="1" dirty="0" smtClean="0"/>
              <a:t>Классные руководители</a:t>
            </a:r>
            <a:endParaRPr lang="ru-RU" sz="1800" dirty="0" smtClean="0"/>
          </a:p>
          <a:p>
            <a:r>
              <a:rPr lang="ru-RU" sz="1800" dirty="0" smtClean="0"/>
              <a:t>Участие работы тренеров в работе с данной категорией учащихся</a:t>
            </a:r>
          </a:p>
          <a:p>
            <a:pPr algn="r">
              <a:buNone/>
            </a:pPr>
            <a:r>
              <a:rPr lang="ru-RU" sz="1400" i="1" dirty="0" smtClean="0"/>
              <a:t>Аронович А.В.</a:t>
            </a:r>
          </a:p>
          <a:p>
            <a:r>
              <a:rPr lang="ru-RU" sz="1800" dirty="0" smtClean="0"/>
              <a:t>Результаты работы с одаренными учащимися</a:t>
            </a:r>
          </a:p>
          <a:p>
            <a:pPr algn="r">
              <a:buNone/>
            </a:pPr>
            <a:r>
              <a:rPr lang="ru-RU" sz="1400" i="1" dirty="0" err="1" smtClean="0"/>
              <a:t>Голубева</a:t>
            </a:r>
            <a:r>
              <a:rPr lang="ru-RU" sz="1400" i="1" dirty="0" smtClean="0"/>
              <a:t> Н.В.</a:t>
            </a:r>
          </a:p>
          <a:p>
            <a:r>
              <a:rPr lang="ru-RU" sz="1800" dirty="0" smtClean="0"/>
              <a:t>Решение педагогического совета</a:t>
            </a:r>
          </a:p>
          <a:p>
            <a:pPr algn="r">
              <a:buNone/>
            </a:pPr>
            <a:r>
              <a:rPr lang="ru-RU" sz="1400" i="1" dirty="0" smtClean="0"/>
              <a:t>Первухина Н.А.</a:t>
            </a:r>
            <a:endParaRPr lang="ru-RU" sz="1400" i="1" dirty="0"/>
          </a:p>
        </p:txBody>
      </p:sp>
      <p:pic>
        <p:nvPicPr>
          <p:cNvPr id="5" name="Рисунок 4" descr="A0D73ZICAT4R23KCAOLWV95CAKFKO3XCAU2BZ56CAJUDHT8CASZNY2ZCA1N2M0SCAHLO8XLCAGAWEF2CA85AOPMCAYUU3RZCAUWWAPECAQX8JGZCA21P8VLCAAIB2TMCAJ38GERCA1EFV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28"/>
            <a:ext cx="1643074" cy="12323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направления и виды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выявление возможных причин низкой успеваемости и качества знаний учащихся;</a:t>
            </a:r>
          </a:p>
          <a:p>
            <a:r>
              <a:rPr lang="ru-RU" sz="2400" dirty="0" smtClean="0"/>
              <a:t>принятие комплексных мер, направленных на повышение успеваемости учащихся и качества знаний учащихся.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AEGUZDLCA2BDC19CAGKOWDZCAWB4UB4CAM9ICMBCA5M63GZCACMMUWSCAB3ZR4WCARPWSJ4CAEYRJ3JCAGUITGKCARN79BRCASQK3R3CAQ8PLE7CAWPVT1ECAN2DK4LCAU8QEVPCAJFVJ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500570"/>
            <a:ext cx="1214446" cy="121444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ru-RU" dirty="0" smtClean="0"/>
              <a:t>Первухина Н.А.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/>
          <a:lstStyle/>
          <a:p>
            <a:r>
              <a:rPr lang="ru-RU" dirty="0" smtClean="0"/>
              <a:t>Классные руководители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Возможные причины неуспеваемости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пропуск уроков (по уважительной или неуважительной причине) </a:t>
            </a:r>
          </a:p>
          <a:p>
            <a:pPr lvl="0"/>
            <a:r>
              <a:rPr lang="ru-RU" sz="2000" dirty="0" smtClean="0"/>
              <a:t>недостаточная домашняя подготовка </a:t>
            </a:r>
          </a:p>
          <a:p>
            <a:pPr lvl="0"/>
            <a:r>
              <a:rPr lang="ru-RU" sz="2000" dirty="0" smtClean="0"/>
              <a:t>низкие способности </a:t>
            </a:r>
          </a:p>
          <a:p>
            <a:pPr lvl="0"/>
            <a:r>
              <a:rPr lang="ru-RU" sz="2000" dirty="0" smtClean="0"/>
              <a:t>нежелание учиться </a:t>
            </a:r>
          </a:p>
          <a:p>
            <a:pPr lvl="0"/>
            <a:r>
              <a:rPr lang="ru-RU" sz="2000" dirty="0" smtClean="0"/>
              <a:t>недостаточная работа на уроке </a:t>
            </a:r>
          </a:p>
          <a:p>
            <a:pPr lvl="0"/>
            <a:r>
              <a:rPr lang="ru-RU" sz="2000" dirty="0" smtClean="0"/>
              <a:t>необъективность выставления оценки на уроке </a:t>
            </a:r>
          </a:p>
          <a:p>
            <a:pPr lvl="0"/>
            <a:r>
              <a:rPr lang="ru-RU" sz="2000" dirty="0" smtClean="0"/>
              <a:t>большой объем домашнего задания </a:t>
            </a:r>
          </a:p>
          <a:p>
            <a:pPr lvl="0"/>
            <a:r>
              <a:rPr lang="ru-RU" sz="2000" dirty="0" smtClean="0"/>
              <a:t>высокий уровень сложности материала </a:t>
            </a:r>
          </a:p>
          <a:p>
            <a:r>
              <a:rPr lang="ru-RU" sz="2000" dirty="0" smtClean="0"/>
              <a:t>другие причины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ru-RU" dirty="0" smtClean="0"/>
              <a:t>Аронович А.В.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ru-RU" dirty="0" err="1" smtClean="0"/>
              <a:t>Голубева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</TotalTime>
  <Words>548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Педагогический совет «Индивидуализация и дифференциация обучения как важнейший фактор повышения качества образования</vt:lpstr>
      <vt:lpstr>             Цель:</vt:lpstr>
      <vt:lpstr>                План педсовета</vt:lpstr>
      <vt:lpstr>Основные направления и виды деятельности</vt:lpstr>
      <vt:lpstr>Первухина Н.А.</vt:lpstr>
      <vt:lpstr>Классные руководители</vt:lpstr>
      <vt:lpstr>Возможные причины неуспеваемости</vt:lpstr>
      <vt:lpstr>Аронович А.В.</vt:lpstr>
      <vt:lpstr>Голубева Н.В.</vt:lpstr>
      <vt:lpstr>Основные направления и виды деятельности</vt:lpstr>
      <vt:lpstr>                          Посещение уроков</vt:lpstr>
      <vt:lpstr>                Всероссийская олимпиада школьников</vt:lpstr>
      <vt:lpstr>                 Всероссийская интернет – олимпиада        «Умники России»</vt:lpstr>
      <vt:lpstr>            Конкурсы, соревнования</vt:lpstr>
      <vt:lpstr>                                            Участие в акциях</vt:lpstr>
      <vt:lpstr>«Есть стремление, есть возможности» </vt:lpstr>
      <vt:lpstr>Решение педагогического совета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«Индивидуализация и дифференциация обучения как важнейший фактор повышения качества образования</dc:title>
  <dc:creator>Наталия Владимировна</dc:creator>
  <cp:lastModifiedBy>Наталия Владимировна</cp:lastModifiedBy>
  <cp:revision>23</cp:revision>
  <dcterms:created xsi:type="dcterms:W3CDTF">2021-12-15T11:26:28Z</dcterms:created>
  <dcterms:modified xsi:type="dcterms:W3CDTF">2021-12-21T08:52:55Z</dcterms:modified>
</cp:coreProperties>
</file>