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  <p:sldMasterId id="2147483660" r:id="rId5"/>
    <p:sldMasterId id="2147483672" r:id="rId6"/>
  </p:sldMasterIdLst>
  <p:notesMasterIdLst>
    <p:notesMasterId r:id="rId28"/>
  </p:notesMasterIdLst>
  <p:sldIdLst>
    <p:sldId id="416" r:id="rId7"/>
    <p:sldId id="259" r:id="rId8"/>
    <p:sldId id="377" r:id="rId9"/>
    <p:sldId id="419" r:id="rId10"/>
    <p:sldId id="423" r:id="rId11"/>
    <p:sldId id="430" r:id="rId12"/>
    <p:sldId id="431" r:id="rId13"/>
    <p:sldId id="429" r:id="rId14"/>
    <p:sldId id="421" r:id="rId15"/>
    <p:sldId id="393" r:id="rId16"/>
    <p:sldId id="394" r:id="rId17"/>
    <p:sldId id="381" r:id="rId18"/>
    <p:sldId id="434" r:id="rId19"/>
    <p:sldId id="432" r:id="rId20"/>
    <p:sldId id="435" r:id="rId21"/>
    <p:sldId id="401" r:id="rId22"/>
    <p:sldId id="402" r:id="rId23"/>
    <p:sldId id="403" r:id="rId24"/>
    <p:sldId id="427" r:id="rId25"/>
    <p:sldId id="428" r:id="rId26"/>
    <p:sldId id="436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3333FF"/>
    <a:srgbClr val="990000"/>
    <a:srgbClr val="CC0000"/>
    <a:srgbClr val="008080"/>
    <a:srgbClr val="003300"/>
    <a:srgbClr val="FFFF99"/>
    <a:srgbClr val="FFCC66"/>
    <a:srgbClr val="FF7C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415" autoAdjust="0"/>
    <p:restoredTop sz="90965" autoAdjust="0"/>
  </p:normalViewPr>
  <p:slideViewPr>
    <p:cSldViewPr>
      <p:cViewPr varScale="1">
        <p:scale>
          <a:sx n="95" d="100"/>
          <a:sy n="95" d="100"/>
        </p:scale>
        <p:origin x="-1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BCDF6FF-C4BC-40BD-8B1F-958CE3C32DF8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E711790-31FB-421A-9C3F-778001ACF5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0BDCE-C848-4AB9-89A5-98E6BAE2E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1E235-9E3B-49B8-B8C6-922B2804B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25224-9D74-4D3D-82A3-21C34D149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EECB9-C848-4AF3-B356-437BA3E40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1A16C-CB26-4B07-A761-A01BFB1B3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FD730-1885-4898-ADE8-8FE94DE12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58412-C43E-41F1-A516-3E8B1AD4E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DAB85-8593-490B-8D93-BAD855926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891E7-6839-4FA8-AC07-B2DF26CF3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0A5BC-FCB4-4E77-8858-51593ED70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E5053-05A7-405B-9CCA-CE0ADEFE3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44FFA-0756-481F-B16C-CDB7E273B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D2740-BB61-4AFA-9F59-9FF0A3BFC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3FD88-ECC9-4623-AA8D-653775A17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CCBCF-C593-4D2F-A345-8FB326F71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D0029-6A48-417A-94C5-55CEB1EFD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72DA0-DA45-4FB3-80E3-CC9B3F8EB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2CF13-8C5F-4B8B-9BD2-9FDE02A3A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DFC44-D994-4ABB-AAE9-2BB4AFC8E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4EDFF-719B-4905-AA7E-38294EDB3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58C0A-D148-4ED9-9F93-AD3EBCF93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25718-E1D9-4CDB-94EA-4DE04B93B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91287-D18D-4422-A846-0A1A87D21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1B837-C3C2-42BB-9179-9EA2FE92F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F94D0-1F43-4FC9-8C28-0D22E6FDB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865B3-4E54-40A8-BC9F-1CDC4354B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4FA19-472F-4B16-BBBC-05D165138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2CF92-861F-4D27-843D-FCC2B6F6C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3937F-1E46-4209-83D3-2BF0EB3C9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784BE-C182-455F-9262-E30849615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8C0A7-708C-4188-AA01-17B33B3A0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FA413-BF60-4209-8F57-C8B0E3F1A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DEC1D-6EFD-43AE-961A-871FCF4D4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FC8B377-418A-48F4-8D02-C9E1A54EF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ransition spd="slow"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i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i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FCE0CA8-587A-4609-A129-0B16FB71F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ransition spd="slow"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i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i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2604933-4C31-48D6-98C0-C643F94B2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ransition spd="slow"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i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i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lesnoy-dar.ru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714488"/>
            <a:ext cx="7056784" cy="3286148"/>
          </a:xfrm>
        </p:spPr>
        <p:txBody>
          <a:bodyPr/>
          <a:lstStyle/>
          <a:p>
            <a:r>
              <a:rPr lang="ru-RU" b="1" dirty="0" smtClean="0"/>
              <a:t>ПОЛОЖЕНИЕ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об индивидуальном итоговом проекте учащихся 8 – 9 классов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14" descr="K:\_for all\ИМО\География\NEWFGOS.pn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215814" y="260648"/>
            <a:ext cx="1979626" cy="1056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453840"/>
          </a:xfrm>
          <a:solidFill>
            <a:srgbClr val="CCECFF"/>
          </a:solidFill>
        </p:spPr>
        <p:txBody>
          <a:bodyPr/>
          <a:lstStyle/>
          <a:p>
            <a:pPr lvl="0"/>
            <a:r>
              <a:rPr lang="ru-RU" sz="3200" b="1" i="0" dirty="0" smtClean="0">
                <a:solidFill>
                  <a:schemeClr val="accent6">
                    <a:lumMod val="75000"/>
                  </a:schemeClr>
                </a:solidFill>
              </a:rPr>
              <a:t>Требования к техническому оформлению </a:t>
            </a:r>
            <a:br>
              <a:rPr lang="ru-RU" sz="3200" b="1" i="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200" b="1" i="0" dirty="0" smtClean="0">
                <a:solidFill>
                  <a:schemeClr val="accent6">
                    <a:lumMod val="75000"/>
                  </a:schemeClr>
                </a:solidFill>
              </a:rPr>
              <a:t>индивидуального итогового проекта</a:t>
            </a:r>
            <a:endParaRPr lang="ru-RU" sz="3200" b="1" i="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1857364"/>
            <a:ext cx="842493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61938" marR="0" lvl="1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  <a:tab pos="965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Работа выполняется на листах стандарта  А4, шрифтом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Times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New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Roman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, размером шрифта 14 пунктов с интервалом между строк – 1,5, заголовок -14 пунктов с интервалом между строк - 1,5. Размер полей: верхнее – 2см., нижнее – 1,5 см., левое – 3см., правое – 2 см.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  <a:tab pos="965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32440" cy="100010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lvl="1"/>
            <a:r>
              <a:rPr lang="ru-RU" sz="3200" b="1" i="0" dirty="0" smtClean="0">
                <a:solidFill>
                  <a:schemeClr val="accent6">
                    <a:lumMod val="75000"/>
                  </a:schemeClr>
                </a:solidFill>
              </a:rPr>
              <a:t>Документы для  защиты:</a:t>
            </a:r>
            <a:endParaRPr lang="ru-RU" sz="5400" b="1" i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42910" y="1428736"/>
            <a:ext cx="8178132" cy="4972566"/>
          </a:xfrm>
        </p:spPr>
        <p:txBody>
          <a:bodyPr/>
          <a:lstStyle/>
          <a:p>
            <a:pPr marL="457200" lvl="0" indent="-457200">
              <a:buAutoNum type="arabicParenR"/>
            </a:pPr>
            <a:r>
              <a:rPr lang="ru-RU" sz="2000" b="1" dirty="0" smtClean="0"/>
              <a:t>Материалы –  отчёт  о работе над проектом</a:t>
            </a:r>
          </a:p>
          <a:p>
            <a:pPr marL="457200" lvl="0" indent="-457200">
              <a:buAutoNum type="arabicParenR"/>
            </a:pPr>
            <a:endParaRPr lang="ru-RU" sz="2000" b="1" dirty="0" smtClean="0"/>
          </a:p>
          <a:p>
            <a:pPr marL="457200" lvl="0" indent="-457200">
              <a:buAutoNum type="arabicParenR"/>
            </a:pPr>
            <a:r>
              <a:rPr lang="ru-RU" sz="2000" b="1" dirty="0" smtClean="0"/>
              <a:t> Продукт проекта (кроме исследовательского  проекта)</a:t>
            </a:r>
          </a:p>
          <a:p>
            <a:pPr marL="457200" lvl="0" indent="-457200">
              <a:buAutoNum type="arabicParenR"/>
            </a:pPr>
            <a:endParaRPr lang="ru-RU" sz="2000" b="1" dirty="0" smtClean="0"/>
          </a:p>
          <a:p>
            <a:pPr marL="457200" lvl="0" indent="-457200">
              <a:buAutoNum type="arabicParenR"/>
            </a:pPr>
            <a:r>
              <a:rPr lang="ru-RU" sz="2000" b="1" dirty="0" smtClean="0"/>
              <a:t> Отзыв руководителя </a:t>
            </a:r>
          </a:p>
          <a:p>
            <a:pPr marL="457200" lvl="0" indent="-457200">
              <a:buAutoNum type="arabicParenR"/>
            </a:pPr>
            <a:r>
              <a:rPr lang="ru-RU" sz="2000" b="1" dirty="0" smtClean="0"/>
              <a:t>Доклад – </a:t>
            </a:r>
            <a:r>
              <a:rPr lang="ru-RU" sz="2000" dirty="0" smtClean="0"/>
              <a:t>без предъявления в письменном виде</a:t>
            </a:r>
            <a:endParaRPr lang="ru-RU" sz="2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971550" y="333375"/>
            <a:ext cx="7772400" cy="93503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3600" b="1" i="0" dirty="0" smtClean="0">
                <a:solidFill>
                  <a:schemeClr val="accent6">
                    <a:lumMod val="75000"/>
                  </a:schemeClr>
                </a:solidFill>
              </a:rPr>
              <a:t>Защита индивидуального проекта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57159" y="1643050"/>
            <a:ext cx="3143271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На школьной </a:t>
            </a:r>
            <a:r>
              <a:rPr lang="ru-RU" sz="2800" dirty="0" smtClean="0"/>
              <a:t>конференции</a:t>
            </a:r>
            <a:endParaRPr lang="ru-RU" sz="2800" dirty="0"/>
          </a:p>
          <a:p>
            <a:pPr algn="ctr">
              <a:defRPr/>
            </a:pP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86182" y="1533524"/>
            <a:ext cx="5099057" cy="196691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В процессе деятельности специально организованной комиссии 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2195513" y="1125538"/>
            <a:ext cx="360362" cy="287337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672263" y="1125538"/>
            <a:ext cx="358775" cy="287337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1512" name="Picture 2" descr="Дефектолог.B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4863531"/>
            <a:ext cx="2500330" cy="1680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57158" y="3857628"/>
            <a:ext cx="84296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Лучшие проекты (по согласованию с автором проекта) размещаются на сайте школы, могут быть опубликованы в школьных СМИ. </a:t>
            </a:r>
            <a:endParaRPr lang="ru-RU" sz="2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3200" b="1" i="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по оформлению презентации к отчету 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357298"/>
            <a:ext cx="857256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Компьютерная презентация : не более 15 слайдов.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Титульный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лист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презентации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включает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а) полное наименование школы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в) название проекта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г) сведения об авторе и руководителе проекта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) год разработки проекта.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000" dirty="0" smtClean="0">
                <a:latin typeface="+mn-lt"/>
                <a:ea typeface="Times New Roman" pitchFamily="18" charset="0"/>
              </a:rPr>
              <a:t>Слайды должны быть озаглавлены.</a:t>
            </a:r>
            <a:endParaRPr lang="ru-RU" sz="2000" dirty="0" smtClean="0"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Текст слайдов должен быть кратким, содержать сжатую основную информацию по всем разделам проекта, расположенную в порядке представления каждого раздела.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Шрифт должен быть не менее 28 кегля.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7772400" cy="500066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3200" b="1" i="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Защита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5786" y="1500174"/>
            <a:ext cx="785818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000" dirty="0" smtClean="0"/>
              <a:t>Отчет  </a:t>
            </a:r>
            <a:r>
              <a:rPr lang="ru-RU" sz="2000" dirty="0" smtClean="0"/>
              <a:t>учащегося о реализации </a:t>
            </a:r>
            <a:r>
              <a:rPr lang="ru-RU" sz="2000" dirty="0" smtClean="0"/>
              <a:t>проекта</a:t>
            </a:r>
          </a:p>
          <a:p>
            <a:pPr marL="457200" indent="-457200">
              <a:buAutoNum type="arabicPeriod" startAt="2"/>
            </a:pPr>
            <a:r>
              <a:rPr lang="ru-RU" sz="2000" dirty="0" smtClean="0"/>
              <a:t>Вопросы членов комиссии, с целью выявления  уровня</a:t>
            </a:r>
          </a:p>
          <a:p>
            <a:pPr marL="457200" indent="-457200"/>
            <a:r>
              <a:rPr lang="ru-RU" sz="2000" dirty="0" smtClean="0"/>
              <a:t> владения материалом,  проникновения в  тему, уровня </a:t>
            </a:r>
          </a:p>
          <a:p>
            <a:pPr marL="457200" indent="-457200"/>
            <a:r>
              <a:rPr lang="ru-RU" sz="2000" dirty="0" err="1" smtClean="0"/>
              <a:t>сформированности</a:t>
            </a:r>
            <a:r>
              <a:rPr lang="ru-RU" sz="2000" dirty="0" smtClean="0"/>
              <a:t>  познавательных и коммуникативных </a:t>
            </a:r>
          </a:p>
          <a:p>
            <a:pPr marL="457200" indent="-457200"/>
            <a:r>
              <a:rPr lang="ru-RU" sz="2000" dirty="0" smtClean="0"/>
              <a:t>УУД</a:t>
            </a:r>
            <a:r>
              <a:rPr lang="ru-RU" sz="2000" dirty="0" smtClean="0"/>
              <a:t>.</a:t>
            </a:r>
          </a:p>
          <a:p>
            <a:pPr marL="457200" indent="-457200">
              <a:buAutoNum type="arabicPeriod" startAt="3"/>
            </a:pPr>
            <a:r>
              <a:rPr lang="ru-RU" sz="2000" dirty="0" smtClean="0"/>
              <a:t>Отзыв руководителя  о  работе  учащегося над проектом</a:t>
            </a:r>
          </a:p>
          <a:p>
            <a:pPr marL="457200" indent="-457200"/>
            <a:r>
              <a:rPr lang="ru-RU" sz="2000" dirty="0" smtClean="0"/>
              <a:t>(зачитывается  руководителем или председателем комиссии)</a:t>
            </a:r>
          </a:p>
          <a:p>
            <a:pPr marL="457200" indent="-457200"/>
            <a:r>
              <a:rPr lang="ru-RU" sz="2000" dirty="0" smtClean="0"/>
              <a:t> с целью выявления степени самостоятельности  работы </a:t>
            </a:r>
          </a:p>
          <a:p>
            <a:pPr marL="457200" indent="-457200"/>
            <a:r>
              <a:rPr lang="ru-RU" sz="2000" dirty="0" smtClean="0"/>
              <a:t>над проектом,  уровня </a:t>
            </a:r>
            <a:r>
              <a:rPr lang="ru-RU" sz="2000" dirty="0" err="1" smtClean="0"/>
              <a:t>сформированности</a:t>
            </a:r>
            <a:r>
              <a:rPr lang="ru-RU" sz="2000" dirty="0" smtClean="0"/>
              <a:t> регулятивных </a:t>
            </a:r>
          </a:p>
          <a:p>
            <a:pPr marL="457200" indent="-457200"/>
            <a:r>
              <a:rPr lang="ru-RU" sz="2000" dirty="0" smtClean="0"/>
              <a:t>УУД.</a:t>
            </a:r>
          </a:p>
          <a:p>
            <a:pPr marL="457200" indent="-457200"/>
            <a:endParaRPr lang="ru-RU" sz="2000" dirty="0" smtClean="0"/>
          </a:p>
          <a:p>
            <a:pPr marL="457200" indent="-457200"/>
            <a:endParaRPr lang="ru-RU" sz="2000" dirty="0" smtClean="0"/>
          </a:p>
          <a:p>
            <a:pPr marL="457200" indent="-457200">
              <a:buAutoNum type="arabicPeriod"/>
            </a:pPr>
            <a:endParaRPr lang="ru-RU" sz="2000" dirty="0"/>
          </a:p>
        </p:txBody>
      </p:sp>
    </p:spTree>
  </p:cSld>
  <p:clrMapOvr>
    <a:masterClrMapping/>
  </p:clrMapOvr>
  <p:transition spd="slow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117693"/>
            <a:ext cx="821537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Примерный план выступления –отчета о реализации индивидуального итогового проекта</a:t>
            </a:r>
          </a:p>
          <a:p>
            <a:pPr lvl="0"/>
            <a:r>
              <a:rPr lang="ru-RU" sz="2000" dirty="0" smtClean="0"/>
              <a:t>Введение – пояснительная записка:</a:t>
            </a:r>
          </a:p>
          <a:p>
            <a:r>
              <a:rPr lang="ru-RU" sz="2000" dirty="0" smtClean="0"/>
              <a:t>Тема моего проекта…</a:t>
            </a:r>
          </a:p>
          <a:p>
            <a:r>
              <a:rPr lang="ru-RU" sz="2000" dirty="0" smtClean="0"/>
              <a:t>Я выбрал(а)  эту тему, потому, что а)  значение в целом…. </a:t>
            </a:r>
          </a:p>
          <a:p>
            <a:r>
              <a:rPr lang="ru-RU" sz="2000" dirty="0" smtClean="0"/>
              <a:t>				        б) мне было интересно…</a:t>
            </a:r>
          </a:p>
          <a:p>
            <a:r>
              <a:rPr lang="ru-RU" sz="2000" dirty="0" smtClean="0"/>
              <a:t>Цель моей работы:…….</a:t>
            </a:r>
          </a:p>
          <a:p>
            <a:r>
              <a:rPr lang="ru-RU" sz="2000" dirty="0" smtClean="0"/>
              <a:t>Проектный продукт - ………..</a:t>
            </a:r>
          </a:p>
          <a:p>
            <a:r>
              <a:rPr lang="ru-RU" sz="2000" dirty="0" smtClean="0"/>
              <a:t>Чтобы это сделать , надо было решить следующие задачи: </a:t>
            </a:r>
          </a:p>
          <a:p>
            <a:r>
              <a:rPr lang="ru-RU" sz="2000" dirty="0" smtClean="0"/>
              <a:t> а) изучить теорию о…</a:t>
            </a:r>
          </a:p>
          <a:p>
            <a:r>
              <a:rPr lang="ru-RU" sz="2000" dirty="0" smtClean="0"/>
              <a:t>б) изготовить,  разработать, сконструировать, выявить и обобщить, создать….</a:t>
            </a:r>
          </a:p>
          <a:p>
            <a:r>
              <a:rPr lang="ru-RU" sz="2000" dirty="0" smtClean="0"/>
              <a:t>Кроме того, мне нужны были средства….</a:t>
            </a:r>
          </a:p>
          <a:p>
            <a:r>
              <a:rPr lang="ru-RU" sz="2000" dirty="0" smtClean="0"/>
              <a:t>Я разработал(а) план……</a:t>
            </a:r>
          </a:p>
          <a:p>
            <a:r>
              <a:rPr lang="ru-RU" sz="2000" dirty="0" smtClean="0"/>
              <a:t>Решая первую задачу, я узнал(а)…(что и где искал(а) информацию)</a:t>
            </a:r>
          </a:p>
          <a:p>
            <a:r>
              <a:rPr lang="ru-RU" sz="2000" dirty="0" smtClean="0"/>
              <a:t>Решая вторую задачу, я ….(что и как делал(а)?)</a:t>
            </a:r>
          </a:p>
          <a:p>
            <a:r>
              <a:rPr lang="ru-RU" sz="2000" dirty="0" smtClean="0"/>
              <a:t>Написание письменной части (как писал(а): по частям работ –указать названия частей и кратко содержание)</a:t>
            </a:r>
            <a:endParaRPr lang="ru-RU" sz="2000" dirty="0"/>
          </a:p>
        </p:txBody>
      </p:sp>
    </p:spTree>
  </p:cSld>
  <p:clrMapOvr>
    <a:masterClrMapping/>
  </p:clrMapOvr>
  <p:transition spd="slow"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724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Права и ответственность сторон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4176464"/>
          </a:xfrm>
        </p:spPr>
        <p:txBody>
          <a:bodyPr/>
          <a:lstStyle/>
          <a:p>
            <a:r>
              <a:rPr lang="ru-RU" sz="2000" b="1" dirty="0" smtClean="0"/>
              <a:t>Руководитель индивидуального проекта должен:</a:t>
            </a:r>
            <a:endParaRPr lang="ru-RU" sz="2000" dirty="0" smtClean="0"/>
          </a:p>
          <a:p>
            <a:pPr lvl="0"/>
            <a:r>
              <a:rPr lang="ru-RU" sz="2000" dirty="0" smtClean="0"/>
              <a:t>Совместно с обучающимся определить тему и учебный план работы по индивидуальному образовательному проекту;</a:t>
            </a:r>
          </a:p>
          <a:p>
            <a:pPr lvl="0"/>
            <a:r>
              <a:rPr lang="ru-RU" sz="2000" dirty="0" smtClean="0"/>
              <a:t>Совместно с обучающимся определить цель работы, этапы, сроки, методы работы, источники необходимой информации;</a:t>
            </a:r>
          </a:p>
          <a:p>
            <a:pPr lvl="0"/>
            <a:r>
              <a:rPr lang="ru-RU" sz="2000" dirty="0" smtClean="0"/>
              <a:t>Мотивировать обучающего на  выполнение работы по индивидуальному образовательному проекту;</a:t>
            </a:r>
          </a:p>
          <a:p>
            <a:pPr lvl="0"/>
            <a:r>
              <a:rPr lang="ru-RU" sz="2000" dirty="0" smtClean="0"/>
              <a:t>Оказывать помощь обучающемуся по вопросам планирования, методики, формирования и представления результатов исследования;</a:t>
            </a:r>
            <a:r>
              <a:rPr lang="ru-RU" sz="2000" b="1" dirty="0" smtClean="0"/>
              <a:t> </a:t>
            </a:r>
            <a:endParaRPr lang="ru-RU" sz="2000" dirty="0" smtClean="0"/>
          </a:p>
          <a:p>
            <a:pPr lvl="0"/>
            <a:r>
              <a:rPr lang="ru-RU" sz="2000" dirty="0" smtClean="0"/>
              <a:t>Контролировать выполнение обучающимся плана работы по выполнению индивидуального образовательного проекта.</a:t>
            </a:r>
          </a:p>
          <a:p>
            <a:endParaRPr lang="ru-RU" sz="24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4608512"/>
          </a:xfrm>
        </p:spPr>
        <p:txBody>
          <a:bodyPr/>
          <a:lstStyle/>
          <a:p>
            <a:r>
              <a:rPr lang="ru-RU" sz="2000" b="1" dirty="0" smtClean="0"/>
              <a:t>Руководитель индивидуального проекта имеет право:</a:t>
            </a:r>
            <a:endParaRPr lang="ru-RU" sz="2000" dirty="0" smtClean="0"/>
          </a:p>
          <a:p>
            <a:pPr lvl="0"/>
            <a:r>
              <a:rPr lang="ru-RU" sz="2000" dirty="0" smtClean="0"/>
              <a:t>Требовать от обучающего своевременного и качественного выполнения работы;</a:t>
            </a:r>
          </a:p>
          <a:p>
            <a:pPr lvl="0"/>
            <a:r>
              <a:rPr lang="ru-RU" sz="2000" dirty="0" smtClean="0"/>
              <a:t>Использовать в своей работе имеющиеся в школе информационные ресурсы;</a:t>
            </a:r>
          </a:p>
          <a:p>
            <a:pPr lvl="0"/>
            <a:r>
              <a:rPr lang="ru-RU" sz="2000" dirty="0" smtClean="0"/>
              <a:t>Обращаться к администрации школы в случае систематического несоблюдения сроков реализации плана индивидуального образовательного проекта.</a:t>
            </a:r>
          </a:p>
          <a:p>
            <a:endParaRPr lang="ru-RU" sz="2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724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Права и ответственность сторон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184576"/>
          </a:xfrm>
        </p:spPr>
        <p:txBody>
          <a:bodyPr/>
          <a:lstStyle/>
          <a:p>
            <a:r>
              <a:rPr lang="ru-RU" sz="2000" b="1" dirty="0" smtClean="0"/>
              <a:t>Обучающийся должен:</a:t>
            </a:r>
            <a:endParaRPr lang="ru-RU" sz="2000" dirty="0" smtClean="0"/>
          </a:p>
          <a:p>
            <a:pPr lvl="0"/>
            <a:r>
              <a:rPr lang="ru-RU" sz="2000" dirty="0" smtClean="0"/>
              <a:t>Выбрать тему индивидуального образовательного проекта;</a:t>
            </a:r>
          </a:p>
          <a:p>
            <a:pPr lvl="0"/>
            <a:r>
              <a:rPr lang="ru-RU" sz="2000" dirty="0" smtClean="0"/>
              <a:t>Посещать консультации и занятия по индивидуальному образовательному проекту;</a:t>
            </a:r>
          </a:p>
          <a:p>
            <a:pPr lvl="0"/>
            <a:r>
              <a:rPr lang="ru-RU" sz="2000" dirty="0" smtClean="0"/>
              <a:t>Ответственно относиться к требованиям и рекомендациям руководителя индивидуального образовательного проекта:</a:t>
            </a:r>
          </a:p>
          <a:p>
            <a:pPr lvl="0"/>
            <a:r>
              <a:rPr lang="ru-RU" sz="2000" dirty="0" smtClean="0"/>
              <a:t>Подготовить публичный отчет о проделанной работе.</a:t>
            </a:r>
          </a:p>
          <a:p>
            <a:pPr>
              <a:buNone/>
            </a:pPr>
            <a:r>
              <a:rPr lang="ru-RU" sz="2000" dirty="0" smtClean="0"/>
              <a:t>                          </a:t>
            </a:r>
            <a:r>
              <a:rPr lang="ru-RU" sz="2000" b="1" dirty="0" smtClean="0"/>
              <a:t>Обучающийся имеет право:</a:t>
            </a:r>
            <a:endParaRPr lang="ru-RU" sz="2000" dirty="0" smtClean="0"/>
          </a:p>
          <a:p>
            <a:pPr lvl="0"/>
            <a:r>
              <a:rPr lang="ru-RU" sz="2000" dirty="0" smtClean="0"/>
              <a:t>На консультацию и информационную поддержку руководителя на любом этапе выполнения индивидуального образовательного  проекта;</a:t>
            </a:r>
          </a:p>
          <a:p>
            <a:pPr lvl="0"/>
            <a:r>
              <a:rPr lang="ru-RU" sz="2000" dirty="0" smtClean="0"/>
              <a:t>Использовать для выполнения индивидуального </a:t>
            </a:r>
            <a:r>
              <a:rPr lang="ru-RU" sz="2400" dirty="0" smtClean="0"/>
              <a:t>образовательного проекта ресурсы школы.</a:t>
            </a:r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724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Права и ответственность сторон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962025" y="260350"/>
            <a:ext cx="7772400" cy="1008063"/>
          </a:xfrm>
        </p:spPr>
        <p:txBody>
          <a:bodyPr/>
          <a:lstStyle/>
          <a:p>
            <a:r>
              <a:rPr lang="ru-RU" sz="2800" b="1" i="0" smtClean="0">
                <a:solidFill>
                  <a:srgbClr val="990000"/>
                </a:solidFill>
              </a:rPr>
              <a:t>Требования к организации проектной деятельности</a:t>
            </a:r>
            <a:r>
              <a:rPr lang="ru-RU" sz="2800" i="0" smtClean="0">
                <a:solidFill>
                  <a:srgbClr val="990000"/>
                </a:solidFill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720" y="1541463"/>
            <a:ext cx="846299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dirty="0"/>
              <a:t>1</a:t>
            </a:r>
            <a:r>
              <a:rPr lang="ru-RU" sz="2000" dirty="0"/>
              <a:t>. Учащиеся </a:t>
            </a:r>
            <a:r>
              <a:rPr lang="ru-RU" sz="2000" b="1" dirty="0"/>
              <a:t>самостоятельно</a:t>
            </a:r>
            <a:r>
              <a:rPr lang="ru-RU" sz="2000" dirty="0"/>
              <a:t> выбирают тему </a:t>
            </a:r>
            <a:r>
              <a:rPr lang="ru-RU" sz="2000" dirty="0" smtClean="0"/>
              <a:t>проекта</a:t>
            </a:r>
            <a:endParaRPr lang="ru-RU" sz="20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348880"/>
            <a:ext cx="8463314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dirty="0"/>
              <a:t>2</a:t>
            </a:r>
            <a:r>
              <a:rPr lang="ru-RU" sz="2000" dirty="0"/>
              <a:t>. Учащиеся </a:t>
            </a:r>
            <a:r>
              <a:rPr lang="ru-RU" sz="2000" b="1" dirty="0"/>
              <a:t>совместно с </a:t>
            </a:r>
            <a:r>
              <a:rPr lang="ru-RU" sz="2000" b="1" dirty="0" smtClean="0"/>
              <a:t>руководителем </a:t>
            </a:r>
            <a:r>
              <a:rPr lang="ru-RU" sz="2000" dirty="0"/>
              <a:t>разрабатывают план реализации проекта. Публичная защита проекта обязательна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3717032"/>
            <a:ext cx="8640960" cy="16927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just">
              <a:defRPr/>
            </a:pPr>
            <a:r>
              <a:rPr lang="ru-RU" dirty="0"/>
              <a:t>3</a:t>
            </a:r>
            <a:r>
              <a:rPr lang="ru-RU" dirty="0" smtClean="0"/>
              <a:t>. </a:t>
            </a:r>
            <a:r>
              <a:rPr lang="ru-RU" sz="2000" b="1" dirty="0" smtClean="0"/>
              <a:t>Руководителем, консультантом индивидуального итогового проекта обучающегося могут быть </a:t>
            </a:r>
            <a:r>
              <a:rPr lang="ru-RU" sz="2000" dirty="0" smtClean="0"/>
              <a:t>педагогические работники, родители (законные представители) обучающихся, сотрудники иных организаций по профилю проекта (социальные партнёры), на основании  письменного заявления (см. приложение1). </a:t>
            </a:r>
            <a:r>
              <a:rPr lang="ru-RU" sz="2000" b="1" dirty="0" smtClean="0"/>
              <a:t>Один педагог может руководить не более чем 5 ИИП.</a:t>
            </a:r>
            <a:endParaRPr lang="ru-RU" sz="2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4" descr="K:\_for all\ИМО\География\NEWFGOS.pn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755576" y="548680"/>
            <a:ext cx="143986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2" descr="C:\Documents and Settings\roms\Рабочий стол\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6037263"/>
            <a:ext cx="1093788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915816" y="476672"/>
            <a:ext cx="5688013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Индивидуальный итоговый проект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1484784"/>
            <a:ext cx="835292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1400" dirty="0">
              <a:solidFill>
                <a:srgbClr val="000000"/>
              </a:solidFill>
              <a:latin typeface="Verdana"/>
            </a:endParaRPr>
          </a:p>
          <a:p>
            <a:pPr marL="285750" indent="-285750" algn="just">
              <a:defRPr/>
            </a:pPr>
            <a:r>
              <a:rPr lang="ru-RU" sz="2000" dirty="0" smtClean="0">
                <a:solidFill>
                  <a:srgbClr val="000000"/>
                </a:solidFill>
                <a:latin typeface="Verdana"/>
              </a:rPr>
              <a:t>       </a:t>
            </a:r>
            <a:r>
              <a:rPr lang="ru-RU" sz="2000" dirty="0" smtClean="0">
                <a:solidFill>
                  <a:srgbClr val="000000"/>
                </a:solidFill>
                <a:latin typeface="+mn-lt"/>
              </a:rPr>
              <a:t>Индивидуальный итоговый </a:t>
            </a:r>
            <a:r>
              <a:rPr lang="ru-RU" sz="2000" dirty="0">
                <a:solidFill>
                  <a:srgbClr val="000000"/>
                </a:solidFill>
                <a:latin typeface="+mn-lt"/>
              </a:rPr>
              <a:t>проект представляет собой учебный проект, выполняемый учащимся в рамках одного или нескольких учебных предметов с целью продемонстрировать свои достижения в самостоятельном освоении содержания и методов избранных областей знаний и видов деятельности, способность проектировать и осуществлять целесообразную и результативную </a:t>
            </a:r>
            <a:r>
              <a:rPr lang="ru-RU" sz="2000" dirty="0" smtClean="0">
                <a:solidFill>
                  <a:srgbClr val="000000"/>
                </a:solidFill>
                <a:latin typeface="+mn-lt"/>
              </a:rPr>
              <a:t>деятельность: </a:t>
            </a:r>
            <a:r>
              <a:rPr lang="ru-RU" sz="2000" dirty="0" smtClean="0">
                <a:latin typeface="+mn-lt"/>
              </a:rPr>
              <a:t>учебно-познавательную, конструкторскую, социальную, художественно-творческую.</a:t>
            </a:r>
            <a:endParaRPr lang="ru-RU" sz="2000" dirty="0">
              <a:solidFill>
                <a:srgbClr val="000000"/>
              </a:solidFill>
              <a:latin typeface="+mn-lt"/>
            </a:endParaRPr>
          </a:p>
          <a:p>
            <a:pPr marL="285750" indent="-285750" algn="just">
              <a:buFontTx/>
              <a:buChar char="-"/>
              <a:defRPr/>
            </a:pPr>
            <a:endParaRPr lang="ru-RU" sz="2000" dirty="0">
              <a:solidFill>
                <a:srgbClr val="000000"/>
              </a:solidFill>
              <a:latin typeface="+mn-lt"/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</a:rPr>
              <a:t> Выполнение индивидуального итогового проекта </a:t>
            </a:r>
            <a:r>
              <a:rPr lang="ru-RU" sz="2000" b="1" dirty="0">
                <a:solidFill>
                  <a:srgbClr val="000000"/>
                </a:solidFill>
                <a:latin typeface="+mn-lt"/>
              </a:rPr>
              <a:t>обязательно для каждого учащегося, </a:t>
            </a:r>
            <a:r>
              <a:rPr lang="ru-RU" sz="2000" dirty="0">
                <a:solidFill>
                  <a:srgbClr val="000000"/>
                </a:solidFill>
                <a:latin typeface="+mn-lt"/>
              </a:rPr>
              <a:t>занимающегося по ФГОС  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2964" t="19313" r="29722" b="26547"/>
          <a:stretch>
            <a:fillRect/>
          </a:stretch>
        </p:blipFill>
        <p:spPr bwMode="auto">
          <a:xfrm>
            <a:off x="8267" y="260648"/>
            <a:ext cx="9135733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7772400" cy="1071570"/>
          </a:xfrm>
        </p:spPr>
        <p:txBody>
          <a:bodyPr/>
          <a:lstStyle/>
          <a:p>
            <a:r>
              <a:rPr lang="ru-RU" sz="3200" b="1" i="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оценивается в результате  презентации проекта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071547"/>
          <a:ext cx="9143999" cy="5877737"/>
        </p:xfrm>
        <a:graphic>
          <a:graphicData uri="http://schemas.openxmlformats.org/drawingml/2006/table">
            <a:tbl>
              <a:tblPr/>
              <a:tblGrid>
                <a:gridCol w="5867387"/>
                <a:gridCol w="1524006"/>
                <a:gridCol w="1752606"/>
              </a:tblGrid>
              <a:tr h="518212">
                <a:tc rowSpan="2"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</a:rPr>
                        <a:t>«3»   4 -  6 балла</a:t>
                      </a:r>
                    </a:p>
                    <a:p>
                      <a:pPr indent="2882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</a:rPr>
                        <a:t>«4»  7 – 9 баллов</a:t>
                      </a:r>
                    </a:p>
                    <a:p>
                      <a:pPr indent="2882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</a:rPr>
                        <a:t>   «5»   10-12 баллов</a:t>
                      </a:r>
                      <a:endParaRPr lang="ru-RU" sz="2400" b="1" dirty="0">
                        <a:latin typeface="Times New Roman"/>
                        <a:ea typeface="Calibri"/>
                      </a:endParaRPr>
                    </a:p>
                  </a:txBody>
                  <a:tcPr marL="28010" marR="28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Уровень</a:t>
                      </a:r>
                      <a:endParaRPr lang="ru-RU" sz="24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28010" marR="28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Calibri"/>
                      </a:endParaRPr>
                    </a:p>
                  </a:txBody>
                  <a:tcPr marL="28010" marR="28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Базовый (1балл)</a:t>
                      </a:r>
                      <a:endParaRPr lang="ru-RU" sz="24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28010" marR="28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Повышенный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(2-3 балла) </a:t>
                      </a:r>
                      <a:endParaRPr lang="ru-RU" sz="24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28010" marR="280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38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2800" i="1" dirty="0">
                          <a:latin typeface="Times New Roman"/>
                          <a:ea typeface="Calibri"/>
                        </a:rPr>
                        <a:t>Способность к самостоятельному приобретению знаний и решению проблем</a:t>
                      </a:r>
                      <a:endParaRPr lang="ru-RU" sz="2800" dirty="0">
                        <a:latin typeface="Times New Roman"/>
                        <a:ea typeface="Calibri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endParaRPr lang="ru-RU" sz="500" dirty="0">
                        <a:latin typeface="Times New Roman"/>
                        <a:ea typeface="Calibri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endParaRPr lang="ru-RU" sz="500" dirty="0">
                        <a:latin typeface="Times New Roman"/>
                        <a:ea typeface="Calibri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2800" i="1" dirty="0">
                          <a:latin typeface="Times New Roman"/>
                          <a:ea typeface="Calibri"/>
                        </a:rPr>
                        <a:t>Сформированность </a:t>
                      </a:r>
                      <a:r>
                        <a:rPr lang="ru-RU" sz="2800" i="1" dirty="0" smtClean="0">
                          <a:latin typeface="Times New Roman"/>
                          <a:ea typeface="Calibri"/>
                        </a:rPr>
                        <a:t>познавательных УУД</a:t>
                      </a:r>
                      <a:endParaRPr lang="ru-RU" sz="2800" dirty="0">
                        <a:latin typeface="Times New Roman"/>
                        <a:ea typeface="Calibri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endParaRPr lang="ru-RU" sz="500" dirty="0">
                        <a:latin typeface="Times New Roman"/>
                        <a:ea typeface="Calibri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endParaRPr lang="ru-RU" sz="500" dirty="0">
                        <a:latin typeface="Times New Roman"/>
                        <a:ea typeface="Calibri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76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latin typeface="Times New Roman"/>
                          <a:ea typeface="Calibri"/>
                        </a:rPr>
                        <a:t>Сформированность регулятивных действий</a:t>
                      </a:r>
                      <a:endParaRPr lang="ru-RU" sz="2800" dirty="0">
                        <a:latin typeface="Times New Roman"/>
                        <a:ea typeface="Calibri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endParaRPr lang="ru-RU" sz="600" dirty="0">
                        <a:latin typeface="Times New Roman"/>
                        <a:ea typeface="Calibri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endParaRPr lang="ru-RU" sz="600" dirty="0">
                        <a:latin typeface="Times New Roman"/>
                        <a:ea typeface="Calibri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86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2800" i="1" dirty="0">
                          <a:latin typeface="Times New Roman"/>
                          <a:ea typeface="Calibri"/>
                        </a:rPr>
                        <a:t>С</a:t>
                      </a:r>
                      <a:r>
                        <a:rPr lang="en-US" sz="2800" i="1" dirty="0" err="1">
                          <a:latin typeface="Times New Roman"/>
                          <a:ea typeface="Calibri"/>
                        </a:rPr>
                        <a:t>формированность</a:t>
                      </a:r>
                      <a:r>
                        <a:rPr lang="en-US" sz="2800" i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800" i="1" dirty="0" err="1">
                          <a:latin typeface="Times New Roman"/>
                          <a:ea typeface="Calibri"/>
                        </a:rPr>
                        <a:t>коммуникативных</a:t>
                      </a:r>
                      <a:r>
                        <a:rPr lang="en-US" sz="2800" i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800" i="1" dirty="0" err="1">
                          <a:latin typeface="Times New Roman"/>
                          <a:ea typeface="Calibri"/>
                        </a:rPr>
                        <a:t>действий</a:t>
                      </a:r>
                      <a:endParaRPr lang="ru-RU" sz="2800" dirty="0">
                        <a:latin typeface="Times New Roman"/>
                        <a:ea typeface="Calibri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endParaRPr lang="ru-RU" sz="500" dirty="0">
                        <a:latin typeface="Times New Roman"/>
                        <a:ea typeface="Calibri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endParaRPr lang="ru-RU" sz="500" dirty="0">
                        <a:latin typeface="Times New Roman"/>
                        <a:ea typeface="Calibri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4" descr="K:\_for all\ИМО\География\NEWFGOS.pn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1692275" y="1125538"/>
            <a:ext cx="143986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2" descr="C:\Documents and Settings\roms\Рабочий стол\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6037263"/>
            <a:ext cx="1093788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http://wiki.iteach.ru/images/e/ea/%D0%A1%D0%BB%D0%B0%D0%B9%D0%B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488" y="93663"/>
            <a:ext cx="17621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Box 2"/>
          <p:cNvSpPr txBox="1">
            <a:spLocks noChangeArrowheads="1"/>
          </p:cNvSpPr>
          <p:nvPr/>
        </p:nvSpPr>
        <p:spPr bwMode="auto">
          <a:xfrm>
            <a:off x="2987675" y="765175"/>
            <a:ext cx="5688013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191966"/>
                </a:solidFill>
              </a:rPr>
              <a:t>Индивидуальный итоговый проект</a:t>
            </a:r>
          </a:p>
        </p:txBody>
      </p:sp>
      <p:sp>
        <p:nvSpPr>
          <p:cNvPr id="17414" name="TextBox 3"/>
          <p:cNvSpPr txBox="1">
            <a:spLocks noChangeArrowheads="1"/>
          </p:cNvSpPr>
          <p:nvPr/>
        </p:nvSpPr>
        <p:spPr bwMode="auto">
          <a:xfrm>
            <a:off x="395537" y="2128838"/>
            <a:ext cx="8136904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Verdana" pitchFamily="34" charset="0"/>
              </a:rPr>
              <a:t> </a:t>
            </a: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+mn-lt"/>
              </a:rPr>
              <a:t>Отметка </a:t>
            </a:r>
            <a:r>
              <a:rPr lang="ru-RU" sz="2000" dirty="0">
                <a:solidFill>
                  <a:srgbClr val="000000"/>
                </a:solidFill>
                <a:latin typeface="+mn-lt"/>
              </a:rPr>
              <a:t>за выполнение проекта выставляется </a:t>
            </a:r>
            <a:r>
              <a:rPr lang="ru-RU" sz="2000" b="1" dirty="0">
                <a:solidFill>
                  <a:srgbClr val="000000"/>
                </a:solidFill>
                <a:latin typeface="+mn-lt"/>
              </a:rPr>
              <a:t>в графу «Проектная деятельность» в </a:t>
            </a:r>
            <a:r>
              <a:rPr lang="ru-RU" sz="2000" b="1" dirty="0" smtClean="0">
                <a:solidFill>
                  <a:srgbClr val="000000"/>
                </a:solidFill>
                <a:latin typeface="+mn-lt"/>
              </a:rPr>
              <a:t>журнале </a:t>
            </a:r>
            <a:r>
              <a:rPr lang="ru-RU" sz="2000" b="1" dirty="0">
                <a:solidFill>
                  <a:srgbClr val="000000"/>
                </a:solidFill>
                <a:latin typeface="+mn-lt"/>
              </a:rPr>
              <a:t>и личном деле. </a:t>
            </a:r>
            <a:r>
              <a:rPr lang="ru-RU" sz="2000" dirty="0">
                <a:solidFill>
                  <a:srgbClr val="000000"/>
                </a:solidFill>
                <a:latin typeface="+mn-lt"/>
              </a:rPr>
              <a:t>В документ государственного образца об уровне образования – </a:t>
            </a:r>
            <a:r>
              <a:rPr lang="ru-RU" sz="2000" b="1" dirty="0">
                <a:solidFill>
                  <a:srgbClr val="000000"/>
                </a:solidFill>
                <a:latin typeface="+mn-lt"/>
              </a:rPr>
              <a:t>аттестат об основном общем образовании </a:t>
            </a:r>
            <a:r>
              <a:rPr lang="ru-RU" sz="2000" dirty="0">
                <a:solidFill>
                  <a:srgbClr val="000000"/>
                </a:solidFill>
                <a:latin typeface="+mn-lt"/>
              </a:rPr>
              <a:t>– отметка выставляется в свободную строку</a:t>
            </a:r>
          </a:p>
          <a:p>
            <a:pPr algn="just"/>
            <a:r>
              <a:rPr lang="ru-RU" sz="2000" dirty="0">
                <a:latin typeface="+mn-lt"/>
              </a:rPr>
              <a:t/>
            </a:r>
            <a:br>
              <a:rPr lang="ru-RU" sz="2000" dirty="0">
                <a:latin typeface="+mn-lt"/>
              </a:rPr>
            </a:br>
            <a:endParaRPr lang="ru-RU" sz="20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357166"/>
            <a:ext cx="5806333" cy="584775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Структура  итогового проекта</a:t>
            </a:r>
            <a:endParaRPr lang="ru-RU" sz="3200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428736"/>
            <a:ext cx="857256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70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Титул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70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Оглавление 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70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Пояснительная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записка (введение)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(1-1,5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стр.)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70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Первая часть (1 - 2 стр.)</a:t>
            </a:r>
            <a:endParaRPr lang="ru-RU" sz="2000" dirty="0" smtClean="0">
              <a:latin typeface="+mn-lt"/>
              <a:ea typeface="Calibri" pitchFamily="34" charset="0"/>
              <a:cs typeface="Arial" pitchFamily="34" charset="0"/>
            </a:endParaRP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70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Вторая часть  (3 - 4 стр.)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70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Заключение (0,5 – 0,8 стр.)</a:t>
            </a: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7013" algn="l"/>
              </a:tabLst>
            </a:pPr>
            <a:r>
              <a:rPr lang="ru-RU" sz="2000" dirty="0" smtClean="0">
                <a:latin typeface="+mn-lt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Список источников информации. </a:t>
            </a: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7013" algn="l"/>
              </a:tabLst>
            </a:pPr>
            <a:r>
              <a:rPr lang="ru-RU" sz="2000" dirty="0" smtClean="0">
                <a:latin typeface="+mn-lt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Приложения могут содержать фотографии, схемы, рисунки, отзывы и т.п.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357298"/>
          <a:ext cx="8286807" cy="3110325"/>
        </p:xfrm>
        <a:graphic>
          <a:graphicData uri="http://schemas.openxmlformats.org/drawingml/2006/table">
            <a:tbl>
              <a:tblPr/>
              <a:tblGrid>
                <a:gridCol w="1571636"/>
                <a:gridCol w="6006485"/>
                <a:gridCol w="708686"/>
              </a:tblGrid>
              <a:tr h="470300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Введение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300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Часть 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 Шампунь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– косметическое моющее средство для волос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300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Часть 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Красота и (или)  здоровье волос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30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Заключение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30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Список источников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30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Приложения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85786" y="285728"/>
            <a:ext cx="2391424" cy="584775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Оглавление</a:t>
            </a:r>
            <a:endParaRPr lang="ru-RU" sz="3200" b="1" dirty="0"/>
          </a:p>
        </p:txBody>
      </p:sp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285728"/>
            <a:ext cx="4639219" cy="584775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Пояснительная записка</a:t>
            </a:r>
            <a:endParaRPr lang="ru-RU" sz="3200" b="1" dirty="0"/>
          </a:p>
        </p:txBody>
      </p:sp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285720" y="1071546"/>
            <a:ext cx="864399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Пояснительная записка (1-1,5 стр.)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а)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Исходный замысел.  Почему выбрана эта тема?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r>
              <a:rPr lang="ru-RU" sz="2000" baseline="0" dirty="0" smtClean="0">
                <a:latin typeface="+mj-lt"/>
                <a:ea typeface="Calibri" pitchFamily="34" charset="0"/>
              </a:rPr>
              <a:t>б)</a:t>
            </a:r>
            <a:r>
              <a:rPr lang="ru-RU" sz="2000" dirty="0" smtClean="0">
                <a:latin typeface="+mj-lt"/>
                <a:ea typeface="Calibri" pitchFamily="34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Цель проекта. Назначение, планируемый  продукт/  гипотеза.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r>
              <a:rPr lang="ru-RU" sz="2000" dirty="0" smtClean="0">
                <a:latin typeface="+mj-lt"/>
              </a:rPr>
              <a:t>в)   Задачи.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7800" algn="l"/>
              </a:tabLst>
            </a:pPr>
            <a:r>
              <a:rPr lang="ru-RU" sz="2000" dirty="0" smtClean="0">
                <a:latin typeface="+mj-lt"/>
                <a:ea typeface="Calibri" pitchFamily="34" charset="0"/>
              </a:rPr>
              <a:t>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+mj-lt"/>
                <a:ea typeface="Calibri" pitchFamily="34" charset="0"/>
              </a:rPr>
              <a:t>Ресурсы и средства необходимые для реализации проекта.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r>
              <a:rPr lang="ru-RU" sz="2000" dirty="0" smtClean="0">
                <a:latin typeface="+mj-lt"/>
                <a:ea typeface="Calibri" pitchFamily="34" charset="0"/>
              </a:rPr>
              <a:t>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  План реализации проекта.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Для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конструкторских проектов: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писание особенностей конструкторских решений, для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социальных проектов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– описание эффектов/эффекта от реализации проекта.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Представление пояснительной записки - один из этапов организации работы над проектом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09" y="1000109"/>
          <a:ext cx="7643866" cy="4425819"/>
        </p:xfrm>
        <a:graphic>
          <a:graphicData uri="http://schemas.openxmlformats.org/drawingml/2006/table">
            <a:tbl>
              <a:tblPr/>
              <a:tblGrid>
                <a:gridCol w="1096274"/>
                <a:gridCol w="2845095"/>
                <a:gridCol w="656899"/>
                <a:gridCol w="955490"/>
                <a:gridCol w="2090108"/>
              </a:tblGrid>
              <a:tr h="293816">
                <a:tc rowSpan="2">
                  <a:txBody>
                    <a:bodyPr/>
                    <a:lstStyle/>
                    <a:p>
                      <a:pPr indent="-215900" algn="ctr">
                        <a:lnSpc>
                          <a:spcPts val="227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Этап работы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-215900" algn="ctr">
                        <a:lnSpc>
                          <a:spcPts val="227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Виды деятельности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-215900" algn="ctr">
                        <a:lnSpc>
                          <a:spcPts val="22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</a:rPr>
                        <a:t>Дата 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-215900" algn="ctr">
                        <a:lnSpc>
                          <a:spcPts val="227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-215900" algn="ctr">
                        <a:lnSpc>
                          <a:spcPts val="2270"/>
                        </a:lnSpc>
                        <a:spcAft>
                          <a:spcPts val="0"/>
                        </a:spcAft>
                      </a:pPr>
                      <a:r>
                        <a:rPr lang="ru-RU" sz="1600" u="none" strike="noStrike" dirty="0" smtClean="0">
                          <a:latin typeface="Times New Roman"/>
                          <a:ea typeface="Calibri"/>
                          <a:cs typeface="Times New Roman"/>
                        </a:rPr>
                        <a:t>Результат</a:t>
                      </a:r>
                      <a:endParaRPr lang="ru-RU" sz="1600" spc="-80" baseline="0" dirty="0"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38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ts val="22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</a:rPr>
                        <a:t>план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15900" algn="ctr">
                        <a:lnSpc>
                          <a:spcPts val="22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</a:rPr>
                        <a:t>факт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1449">
                <a:tc>
                  <a:txBody>
                    <a:bodyPr/>
                    <a:lstStyle/>
                    <a:p>
                      <a:pPr indent="-215900">
                        <a:lnSpc>
                          <a:spcPts val="227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Подготовительный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15900">
                        <a:lnSpc>
                          <a:spcPts val="227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Выбор темы, формулировка задач, подбор средств и способов, последовательность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 действий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</a:rPr>
                        <a:t>Пояснительная</a:t>
                      </a:r>
                      <a:r>
                        <a:rPr lang="ru-RU" sz="1600" baseline="0" dirty="0" smtClean="0">
                          <a:latin typeface="Times New Roman"/>
                          <a:ea typeface="Calibri"/>
                        </a:rPr>
                        <a:t> записка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6908">
                <a:tc rowSpan="2">
                  <a:txBody>
                    <a:bodyPr/>
                    <a:lstStyle/>
                    <a:p>
                      <a:pPr indent="-215900">
                        <a:lnSpc>
                          <a:spcPts val="227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Реализация плана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15900">
                        <a:lnSpc>
                          <a:spcPts val="227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Изучение источников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0" indent="-215900">
                        <a:lnSpc>
                          <a:spcPts val="227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</a:rPr>
                        <a:t>Первая часть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9248">
                <a:tc vMerge="1">
                  <a:txBody>
                    <a:bodyPr/>
                    <a:lstStyle/>
                    <a:p>
                      <a:pPr indent="-215900">
                        <a:lnSpc>
                          <a:spcPts val="2270"/>
                        </a:lnSpc>
                        <a:spcAft>
                          <a:spcPts val="0"/>
                        </a:spcAft>
                      </a:pPr>
                      <a:endParaRPr lang="ru-RU" sz="2800" kern="12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15900">
                        <a:lnSpc>
                          <a:spcPts val="227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Выполнение действий по плану второй части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0" indent="-215900">
                        <a:lnSpc>
                          <a:spcPts val="227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</a:rPr>
                        <a:t>Вторая часть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58620">
                <a:tc>
                  <a:txBody>
                    <a:bodyPr/>
                    <a:lstStyle/>
                    <a:p>
                      <a:pPr indent="-215900">
                        <a:lnSpc>
                          <a:spcPts val="227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Подготовка презентации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15900">
                        <a:lnSpc>
                          <a:spcPts val="227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 Написание  заключения</a:t>
                      </a:r>
                    </a:p>
                    <a:p>
                      <a:pPr indent="-215900">
                        <a:lnSpc>
                          <a:spcPts val="227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Подготовка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 доклада и презентации</a:t>
                      </a:r>
                    </a:p>
                    <a:p>
                      <a:pPr indent="-215900">
                        <a:lnSpc>
                          <a:spcPts val="227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5231">
                <a:tc>
                  <a:txBody>
                    <a:bodyPr/>
                    <a:lstStyle/>
                    <a:p>
                      <a:pPr indent="-215900">
                        <a:lnSpc>
                          <a:spcPts val="227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Защита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15900">
                        <a:lnSpc>
                          <a:spcPts val="227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 Доклад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00232" y="214290"/>
            <a:ext cx="5156155" cy="584775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План реализации проекта </a:t>
            </a:r>
            <a:endParaRPr lang="ru-RU" sz="3200" b="1" dirty="0"/>
          </a:p>
        </p:txBody>
      </p:sp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928670"/>
            <a:ext cx="80724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ea typeface="Calibri" pitchFamily="34" charset="0"/>
              </a:rPr>
              <a:t>Описание результатов изучения источников информации. </a:t>
            </a:r>
          </a:p>
          <a:p>
            <a:r>
              <a:rPr lang="ru-RU" sz="2000" dirty="0" smtClean="0">
                <a:ea typeface="Calibri" pitchFamily="34" charset="0"/>
              </a:rPr>
              <a:t>В каком источнике какую информацию нашли ,что выбрали, почему, вывод. 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000232" y="285728"/>
            <a:ext cx="6429420" cy="523220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Первая часть (1 - 3 страницы)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500438"/>
            <a:ext cx="80010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41338" algn="just">
              <a:tabLst>
                <a:tab pos="227013" algn="l"/>
              </a:tabLst>
            </a:pPr>
            <a:r>
              <a:rPr lang="ru-RU" sz="2000" dirty="0" smtClean="0">
                <a:ea typeface="Calibri" pitchFamily="34" charset="0"/>
              </a:rPr>
              <a:t>Описание практических действий по получению продукта и самого продукта. Какую сформировали модель или схему, план и т.п. – представление о продукте. Завершается вторая часть выводом о степени реализации проекта (насколько удалось достигнуть планируемый  результат:  полностью, более того…)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57356" y="2928934"/>
            <a:ext cx="6429420" cy="523220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Вторая  часть (2</a:t>
            </a:r>
            <a:r>
              <a:rPr lang="ru-RU" sz="2800" dirty="0" smtClean="0">
                <a:ea typeface="Calibri" pitchFamily="34" charset="0"/>
              </a:rPr>
              <a:t> - </a:t>
            </a:r>
            <a:r>
              <a:rPr lang="ru-RU" sz="2800" b="1" dirty="0" smtClean="0"/>
              <a:t>4 страницы</a:t>
            </a:r>
            <a:r>
              <a:rPr lang="ru-RU" sz="2800" dirty="0" smtClean="0">
                <a:ea typeface="Calibri" pitchFamily="34" charset="0"/>
              </a:rPr>
              <a:t>)</a:t>
            </a:r>
            <a:endParaRPr lang="ru-RU" sz="2800" b="1" dirty="0"/>
          </a:p>
        </p:txBody>
      </p:sp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285860"/>
            <a:ext cx="8286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>
              <a:tabLst>
                <a:tab pos="90488" algn="l"/>
                <a:tab pos="227013" algn="l"/>
              </a:tabLst>
            </a:pPr>
            <a:r>
              <a:rPr lang="ru-RU" sz="2000" dirty="0" smtClean="0">
                <a:ea typeface="Calibri" pitchFamily="34" charset="0"/>
              </a:rPr>
              <a:t>содержит информацию о полноте реализации задач, оценочное суждение о  результате, указание значения работы над проектом для собственного развития.</a:t>
            </a:r>
            <a:endParaRPr lang="ru-RU" sz="2000" dirty="0" smtClean="0"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0232" y="285728"/>
            <a:ext cx="5000660" cy="523220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Заключение (0,5 - 1 страница)</a:t>
            </a:r>
            <a:endParaRPr lang="ru-RU" sz="2800" b="1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85720" y="3786190"/>
            <a:ext cx="8572560" cy="19389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Бердяев Н. А. Истоки и смысл русского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кммунизма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М.:Мысль,1990.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indent="-514350" algn="just" eaLnBrk="0" hangingPunct="0">
              <a:buFont typeface="+mj-lt"/>
              <a:buAutoNum type="arabicPeriod"/>
            </a:pPr>
            <a:r>
              <a:rPr lang="ru-RU" sz="2000" dirty="0" err="1" smtClean="0"/>
              <a:t>Бобришный</a:t>
            </a:r>
            <a:r>
              <a:rPr lang="ru-RU" sz="2000" dirty="0" smtClean="0"/>
              <a:t> </a:t>
            </a:r>
            <a:r>
              <a:rPr lang="ru-RU" sz="2000" dirty="0" err="1" smtClean="0"/>
              <a:t>Угор</a:t>
            </a:r>
            <a:r>
              <a:rPr lang="ru-RU" sz="2000" dirty="0" smtClean="0"/>
              <a:t> // </a:t>
            </a:r>
            <a:r>
              <a:rPr lang="ru-RU" sz="2000" dirty="0" err="1" smtClean="0"/>
              <a:t>блог</a:t>
            </a:r>
            <a:r>
              <a:rPr lang="ru-RU" sz="2000" dirty="0" smtClean="0"/>
              <a:t> Красивые места Вологодской области  </a:t>
            </a:r>
            <a:r>
              <a:rPr lang="en-US" sz="2000" dirty="0" smtClean="0">
                <a:latin typeface="Arial" pitchFamily="34" charset="0"/>
                <a:cs typeface="Arial" pitchFamily="34" charset="0"/>
                <a:hlinkClick r:id="rId2"/>
              </a:rPr>
              <a:t>http://lesnoy-dar.ru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 algn="just" eaLnBrk="0" hangingPunct="0">
              <a:buFont typeface="+mj-lt"/>
              <a:buAutoNum type="arabicPeriod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Вадимов А. В. Николай Бердяев: изгнание. — «Вопросы философии», 1991, № 1.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8794" y="3000372"/>
            <a:ext cx="4857784" cy="523220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Источники информации</a:t>
            </a:r>
            <a:endParaRPr lang="ru-RU" sz="2800" b="1" dirty="0"/>
          </a:p>
        </p:txBody>
      </p:sp>
    </p:spTree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голубой с кадратиками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голубой с кадратиками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голубой с кадратиками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E0341C3E195F34E81BE83FE84949C59" ma:contentTypeVersion="0" ma:contentTypeDescription="Создание документа." ma:contentTypeScope="" ma:versionID="9e40c1772f0a6f8d41880260058f016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f955febea7e716b4e91cddba1711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267EA5-6C3D-4BA8-B8B3-9D6AB3931D04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43814C3-63E8-4344-8121-198D59E3F8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CF94BC-E8C4-41E8-BA68-D15FDE34F6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голубой с кадратиками</Template>
  <TotalTime>1903</TotalTime>
  <Words>947</Words>
  <Application>Microsoft Office PowerPoint</Application>
  <PresentationFormat>Экран (4:3)</PresentationFormat>
  <Paragraphs>162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голубой с кадратиками</vt:lpstr>
      <vt:lpstr>1_голубой с кадратиками</vt:lpstr>
      <vt:lpstr>2_голубой с кадратиками</vt:lpstr>
      <vt:lpstr>ПОЛОЖЕНИЕ об индивидуальном итоговом проекте учащихся 8 – 9 классов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Требования к техническому оформлению  индивидуального итогового проекта</vt:lpstr>
      <vt:lpstr>Документы для  защиты:</vt:lpstr>
      <vt:lpstr>Защита индивидуального проекта</vt:lpstr>
      <vt:lpstr>Рекомендации по оформлению презентации к отчету </vt:lpstr>
      <vt:lpstr>Защита проекта</vt:lpstr>
      <vt:lpstr>Слайд 15</vt:lpstr>
      <vt:lpstr>Права и ответственность сторон</vt:lpstr>
      <vt:lpstr>Права и ответственность сторон</vt:lpstr>
      <vt:lpstr>Права и ответственность сторон</vt:lpstr>
      <vt:lpstr>Требования к организации проектной деятельности </vt:lpstr>
      <vt:lpstr>Слайд 20</vt:lpstr>
      <vt:lpstr>Что оценивается в результате  презентации проекта</vt:lpstr>
    </vt:vector>
  </TitlesOfParts>
  <Company>Drofa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Title Here…</dc:title>
  <dc:creator>Гонтарь</dc:creator>
  <cp:lastModifiedBy>Наталия Владимировна</cp:lastModifiedBy>
  <cp:revision>174</cp:revision>
  <dcterms:created xsi:type="dcterms:W3CDTF">2014-07-03T08:13:04Z</dcterms:created>
  <dcterms:modified xsi:type="dcterms:W3CDTF">2022-06-09T11:18:19Z</dcterms:modified>
</cp:coreProperties>
</file>