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79" r:id="rId3"/>
    <p:sldId id="278" r:id="rId4"/>
    <p:sldId id="277" r:id="rId5"/>
    <p:sldId id="276" r:id="rId6"/>
    <p:sldId id="275" r:id="rId7"/>
    <p:sldId id="284" r:id="rId8"/>
    <p:sldId id="285" r:id="rId9"/>
    <p:sldId id="280" r:id="rId10"/>
    <p:sldId id="282" r:id="rId11"/>
    <p:sldId id="281" r:id="rId12"/>
    <p:sldId id="283" r:id="rId13"/>
    <p:sldId id="271" r:id="rId14"/>
  </p:sldIdLst>
  <p:sldSz cx="12190413" cy="6859588"/>
  <p:notesSz cx="6797675" cy="987425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409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6" autoAdjust="0"/>
    <p:restoredTop sz="98682" autoAdjust="0"/>
  </p:normalViewPr>
  <p:slideViewPr>
    <p:cSldViewPr showGuides="1">
      <p:cViewPr>
        <p:scale>
          <a:sx n="91" d="100"/>
          <a:sy n="91" d="100"/>
        </p:scale>
        <p:origin x="-1752" y="-630"/>
      </p:cViewPr>
      <p:guideLst>
        <p:guide orient="horz" pos="2568"/>
        <p:guide orient="horz" pos="2409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371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371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43BBE06B-B60B-4F80-A777-536AC53F543E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1" tIns="45365" rIns="90731" bIns="453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91063"/>
            <a:ext cx="5438775" cy="4443413"/>
          </a:xfrm>
          <a:prstGeom prst="rect">
            <a:avLst/>
          </a:prstGeom>
        </p:spPr>
        <p:txBody>
          <a:bodyPr vert="horz" lIns="90731" tIns="45365" rIns="90731" bIns="453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988D3410-0EB8-4F46-806A-15E5AF157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6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41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029287" cy="6859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3315" b="43056"/>
          <a:stretch/>
        </p:blipFill>
        <p:spPr>
          <a:xfrm flipH="1">
            <a:off x="0" y="5577143"/>
            <a:ext cx="12190413" cy="1282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35" y="91900"/>
            <a:ext cx="2177349" cy="692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98" b="-1"/>
          <a:stretch/>
        </p:blipFill>
        <p:spPr>
          <a:xfrm>
            <a:off x="701496" y="593951"/>
            <a:ext cx="9248835" cy="65016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877254" y="92097"/>
            <a:ext cx="9717755" cy="5668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401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r="37525"/>
          <a:stretch/>
        </p:blipFill>
        <p:spPr>
          <a:xfrm>
            <a:off x="969298" y="0"/>
            <a:ext cx="11242786" cy="6859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332" r="-1" b="-1"/>
          <a:stretch/>
        </p:blipFill>
        <p:spPr>
          <a:xfrm>
            <a:off x="0" y="0"/>
            <a:ext cx="12203390" cy="6859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r="3333" b="26595"/>
          <a:stretch/>
        </p:blipFill>
        <p:spPr>
          <a:xfrm>
            <a:off x="-1" y="959921"/>
            <a:ext cx="12212084" cy="59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3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8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78CF-027D-43D8-A0C5-3899D23A1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4"/>
          <a:stretch/>
        </p:blipFill>
        <p:spPr>
          <a:xfrm>
            <a:off x="609521" y="0"/>
            <a:ext cx="11580892" cy="63832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1388"/>
          <a:stretch/>
        </p:blipFill>
        <p:spPr>
          <a:xfrm>
            <a:off x="0" y="-42315"/>
            <a:ext cx="10238700" cy="67643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3315" b="43056"/>
          <a:stretch/>
        </p:blipFill>
        <p:spPr>
          <a:xfrm flipH="1">
            <a:off x="0" y="3588762"/>
            <a:ext cx="12213275" cy="3270826"/>
          </a:xfrm>
          <a:prstGeom prst="rect">
            <a:avLst/>
          </a:prstGeom>
        </p:spPr>
      </p:pic>
      <p:sp>
        <p:nvSpPr>
          <p:cNvPr id="36" name="Текст 3"/>
          <p:cNvSpPr txBox="1">
            <a:spLocks/>
          </p:cNvSpPr>
          <p:nvPr/>
        </p:nvSpPr>
        <p:spPr>
          <a:xfrm>
            <a:off x="771730" y="2529693"/>
            <a:ext cx="8147384" cy="954614"/>
          </a:xfrm>
          <a:prstGeom prst="rect">
            <a:avLst/>
          </a:prstGeom>
        </p:spPr>
        <p:txBody>
          <a:bodyPr lIns="108850" tIns="54425" rIns="108850" bIns="54425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cap="all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2.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внедрении системы персонифицированного учета детей, занимающихся по программам дополнительного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образования</a:t>
            </a:r>
            <a:endParaRPr lang="ru-RU" sz="2800" cap="all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" name="Заголовок 2"/>
          <p:cNvSpPr txBox="1">
            <a:spLocks/>
          </p:cNvSpPr>
          <p:nvPr/>
        </p:nvSpPr>
        <p:spPr bwMode="auto">
          <a:xfrm>
            <a:off x="1441148" y="4250136"/>
            <a:ext cx="7092788" cy="19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SzPct val="150000"/>
            </a:pPr>
            <a:r>
              <a:rPr lang="ru-RU" sz="2400" b="0" dirty="0" smtClean="0">
                <a:latin typeface="+mn-lt"/>
              </a:rPr>
              <a:t>Начальник отдела воспитательной работы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и дополнительного образования </a:t>
            </a:r>
          </a:p>
          <a:p>
            <a:pPr algn="ctr">
              <a:buSzPct val="150000"/>
            </a:pPr>
            <a:r>
              <a:rPr lang="ru-RU" sz="2400" b="0" dirty="0" smtClean="0">
                <a:latin typeface="+mn-lt"/>
              </a:rPr>
              <a:t>Комитета </a:t>
            </a:r>
            <a:r>
              <a:rPr lang="ru-RU" sz="2400" b="0" dirty="0">
                <a:latin typeface="+mn-lt"/>
              </a:rPr>
              <a:t>по образованию</a:t>
            </a:r>
          </a:p>
          <a:p>
            <a:pPr algn="ctr">
              <a:buSzPct val="150000"/>
            </a:pPr>
            <a:endParaRPr lang="ru-RU" sz="2400" dirty="0" smtClean="0">
              <a:latin typeface="+mn-lt"/>
            </a:endParaRPr>
          </a:p>
          <a:p>
            <a:pPr algn="ctr">
              <a:buSzPct val="150000"/>
            </a:pPr>
            <a:r>
              <a:rPr lang="ru-RU" sz="2400" dirty="0" smtClean="0">
                <a:latin typeface="+mn-lt"/>
              </a:rPr>
              <a:t>СПАССКАЯ ЕЛЕНА БОРИСОВНА</a:t>
            </a:r>
            <a:endParaRPr lang="ru-RU" sz="2400" dirty="0"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3" y="184138"/>
            <a:ext cx="2100336" cy="13673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86" y="81053"/>
            <a:ext cx="1699293" cy="17887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B0CC50B-1451-4C8A-8099-F39C326EA645}"/>
              </a:ext>
            </a:extLst>
          </p:cNvPr>
          <p:cNvSpPr txBox="1"/>
          <p:nvPr/>
        </p:nvSpPr>
        <p:spPr>
          <a:xfrm>
            <a:off x="10385101" y="6238106"/>
            <a:ext cx="1553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2021 год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09521" y="1664280"/>
            <a:ext cx="0" cy="937422"/>
          </a:xfrm>
          <a:prstGeom prst="line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36481" y="1668296"/>
            <a:ext cx="671047" cy="1"/>
          </a:xfrm>
          <a:prstGeom prst="line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485816" y="1572169"/>
            <a:ext cx="243947" cy="23356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796434" y="1429822"/>
            <a:ext cx="8144984" cy="991860"/>
          </a:xfrm>
          <a:prstGeom prst="rect">
            <a:avLst/>
          </a:prstGeom>
        </p:spPr>
        <p:txBody>
          <a:bodyPr lIns="108850" tIns="54425" rIns="108850" bIns="54425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cap="all" dirty="0" smtClean="0">
                <a:ea typeface="+mj-ea"/>
                <a:cs typeface="+mj-cs"/>
              </a:rPr>
              <a:t>1.</a:t>
            </a:r>
            <a:r>
              <a:rPr lang="ru-RU" sz="2800" dirty="0"/>
              <a:t> </a:t>
            </a:r>
            <a:r>
              <a:rPr lang="ru-RU" sz="2800" dirty="0" smtClean="0"/>
              <a:t>Об </a:t>
            </a:r>
            <a:r>
              <a:rPr lang="ru-RU" sz="2800" dirty="0"/>
              <a:t>участии </a:t>
            </a:r>
            <a:r>
              <a:rPr lang="ru-RU" sz="2800" dirty="0" smtClean="0"/>
              <a:t>обучающихся общеобразовательных </a:t>
            </a:r>
            <a:r>
              <a:rPr lang="ru-RU" sz="2800" dirty="0"/>
              <a:t>учреждений </a:t>
            </a:r>
            <a:r>
              <a:rPr lang="ru-RU" sz="2800" dirty="0" smtClean="0"/>
              <a:t>во </a:t>
            </a:r>
            <a:r>
              <a:rPr lang="ru-RU" sz="2800" dirty="0"/>
              <a:t>Всероссийских </a:t>
            </a:r>
            <a:r>
              <a:rPr lang="ru-RU" sz="2800" dirty="0" smtClean="0"/>
              <a:t>проектах</a:t>
            </a:r>
            <a:endParaRPr lang="ru-RU" sz="2800" b="0" cap="all" dirty="0" smtClean="0">
              <a:ea typeface="+mj-ea"/>
              <a:cs typeface="+mj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1007" y="2707800"/>
            <a:ext cx="243947" cy="23356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7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94606" y="117426"/>
            <a:ext cx="9717755" cy="5668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Количество зарегистрированных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разрезе субъектов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96896"/>
              </p:ext>
            </p:extLst>
          </p:nvPr>
        </p:nvGraphicFramePr>
        <p:xfrm>
          <a:off x="442578" y="909514"/>
          <a:ext cx="11485275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231"/>
                <a:gridCol w="1065010"/>
                <a:gridCol w="1065742"/>
                <a:gridCol w="1065742"/>
                <a:gridCol w="1065742"/>
                <a:gridCol w="1037928"/>
                <a:gridCol w="1117712"/>
                <a:gridCol w="1117712"/>
                <a:gridCol w="1198228"/>
                <a:gridCol w="1198228"/>
              </a:tblGrid>
              <a:tr h="543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Категории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5–7 классы,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8–10 классы,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Студенты СПО,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всем категориям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соотношение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тенденция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за период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ПРОЦЕНТНЫЙ ШАГ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ДИНАМИКА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за период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Субъект РФ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11.05–14.05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11.05–14.05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Северо-Западный федеральный округ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37165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33448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11174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85 908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3 728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25–50%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38,83%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4,54%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Архангельская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5 713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511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25–50%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28,00%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9,82%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Вологодская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1 414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779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122,68%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Калининградская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3 854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190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22,05%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5,19%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Ленинградская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13706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11088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5361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           31 065  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-            597  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100–150%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140,07%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-1,89%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Мурманская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13 311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           249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100–150%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102,14%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-1,84%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Ненецкий автономный округ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151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               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15,52%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-0,66%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Новгородская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697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               6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6,68%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-0,85%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Псковская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3 309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167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25–50%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31,69%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5,32%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Республика Карелия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572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45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8,54%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Республика Коми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6 846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1 393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25–50%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42,68%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25,55%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Санкт-Петербург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18 976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    1 496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0–25%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24,45%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8,56%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9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О </a:t>
            </a:r>
            <a:r>
              <a:rPr lang="ru-RU" dirty="0"/>
              <a:t>внедрении системы персонифицированного учета детей, занимающихся по программам дополнительного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3138" r="30690" b="12132"/>
          <a:stretch/>
        </p:blipFill>
        <p:spPr bwMode="auto">
          <a:xfrm>
            <a:off x="1996966" y="657486"/>
            <a:ext cx="7791580" cy="577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6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51020" r="11098"/>
          <a:stretch/>
        </p:blipFill>
        <p:spPr bwMode="auto">
          <a:xfrm>
            <a:off x="3538922" y="2169654"/>
            <a:ext cx="8460828" cy="42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3359" r="12099" b="57061"/>
          <a:stretch/>
        </p:blipFill>
        <p:spPr bwMode="auto">
          <a:xfrm>
            <a:off x="298562" y="153430"/>
            <a:ext cx="8229600" cy="34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8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910987" y="369454"/>
            <a:ext cx="6768752" cy="6229982"/>
            <a:chOff x="1631705" y="488705"/>
            <a:chExt cx="5880591" cy="5880591"/>
          </a:xfrm>
        </p:grpSpPr>
        <p:sp>
          <p:nvSpPr>
            <p:cNvPr id="10" name="Овал 9"/>
            <p:cNvSpPr/>
            <p:nvPr/>
          </p:nvSpPr>
          <p:spPr>
            <a:xfrm>
              <a:off x="1631705" y="488705"/>
              <a:ext cx="5880591" cy="5880591"/>
            </a:xfrm>
            <a:prstGeom prst="ellipse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899004" y="756004"/>
              <a:ext cx="5345992" cy="5345992"/>
            </a:xfrm>
            <a:prstGeom prst="ellipse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3115506" y="2817726"/>
            <a:ext cx="6256562" cy="1041089"/>
          </a:xfrm>
          <a:prstGeom prst="rect">
            <a:avLst/>
          </a:prstGeom>
        </p:spPr>
        <p:txBody>
          <a:bodyPr lIns="108850" tIns="54425" rIns="108850" bIns="54425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1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Благодарю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04" y="153430"/>
            <a:ext cx="1898717" cy="12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530" y="0"/>
            <a:ext cx="889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 участии обучающихся общеобразовательных учреждений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 Всероссийском проекте «Большая перемена»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9488" r="24792" b="11597"/>
          <a:stretch/>
        </p:blipFill>
        <p:spPr bwMode="auto">
          <a:xfrm>
            <a:off x="1774726" y="770396"/>
            <a:ext cx="7632848" cy="56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4" b="29880"/>
          <a:stretch/>
        </p:blipFill>
        <p:spPr bwMode="auto">
          <a:xfrm>
            <a:off x="406574" y="899189"/>
            <a:ext cx="2129887" cy="93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16858" r="23176" b="11929"/>
          <a:stretch/>
        </p:blipFill>
        <p:spPr bwMode="auto">
          <a:xfrm>
            <a:off x="622598" y="822838"/>
            <a:ext cx="10765196" cy="58160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2207" r="2126" b="2504"/>
          <a:stretch/>
        </p:blipFill>
        <p:spPr bwMode="auto">
          <a:xfrm>
            <a:off x="802618" y="729494"/>
            <a:ext cx="1068577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 bwMode="auto">
          <a:xfrm>
            <a:off x="871134" y="704850"/>
            <a:ext cx="9944011" cy="56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67" y="4254902"/>
            <a:ext cx="486795" cy="3017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/>
          <a:stretch/>
        </p:blipFill>
        <p:spPr bwMode="auto">
          <a:xfrm>
            <a:off x="765796" y="762000"/>
            <a:ext cx="10419729" cy="5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7" y="742950"/>
            <a:ext cx="10305176" cy="556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4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56" y="761999"/>
            <a:ext cx="10125310" cy="554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67" y="4254902"/>
            <a:ext cx="486795" cy="301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6484" y="225435"/>
            <a:ext cx="649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зарегистрированных обучающихся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58013"/>
              </p:ext>
            </p:extLst>
          </p:nvPr>
        </p:nvGraphicFramePr>
        <p:xfrm>
          <a:off x="838623" y="873507"/>
          <a:ext cx="10117122" cy="5328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65625"/>
                <a:gridCol w="1583549"/>
                <a:gridCol w="1583549"/>
                <a:gridCol w="1876799"/>
                <a:gridCol w="1407600"/>
              </a:tblGrid>
              <a:tr h="437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Педагог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Ученик 5-7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Ученик 8-10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Адмиралтейский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Василеостровский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Выборгский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Калининский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Кировский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Колпинский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Красногвардейский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Красносельский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Кронштадтский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Курортный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Московский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Невский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3501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Петроградский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Петродвоцовый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Приморский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Пушкинский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Фрунзенский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Центральный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7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8198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8130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16328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862842" y="5950074"/>
            <a:ext cx="100929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411</Words>
  <Application>Microsoft Office PowerPoint</Application>
  <PresentationFormat>Произвольный</PresentationFormat>
  <Paragraphs>254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Леонтьева Ксения Владимировна</cp:lastModifiedBy>
  <cp:revision>146</cp:revision>
  <cp:lastPrinted>2021-05-17T14:45:17Z</cp:lastPrinted>
  <dcterms:created xsi:type="dcterms:W3CDTF">2021-05-13T08:25:45Z</dcterms:created>
  <dcterms:modified xsi:type="dcterms:W3CDTF">2021-05-19T10:23:33Z</dcterms:modified>
</cp:coreProperties>
</file>