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4" r:id="rId5"/>
    <p:sldId id="260" r:id="rId6"/>
    <p:sldId id="265" r:id="rId7"/>
    <p:sldId id="263" r:id="rId8"/>
    <p:sldId id="268" r:id="rId9"/>
    <p:sldId id="273" r:id="rId10"/>
    <p:sldId id="266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Лист1!$A$2:$B$2</c:f>
              <c:strCache>
                <c:ptCount val="1"/>
                <c:pt idx="0">
                  <c:v>№ Функции</c:v>
                </c:pt>
              </c:strCache>
            </c:strRef>
          </c:tx>
          <c:cat>
            <c:strRef>
              <c:f>Лист1!$C$1:$N$1</c:f>
              <c:strCache>
                <c:ptCount val="12"/>
                <c:pt idx="0">
                  <c:v>Котова Т.В.</c:v>
                </c:pt>
                <c:pt idx="1">
                  <c:v>Зарипова Р.Г.</c:v>
                </c:pt>
                <c:pt idx="2">
                  <c:v>Морозова О.А.</c:v>
                </c:pt>
                <c:pt idx="3">
                  <c:v>Алексеева О.Н.</c:v>
                </c:pt>
                <c:pt idx="4">
                  <c:v>Подзолкина Л.С.</c:v>
                </c:pt>
                <c:pt idx="5">
                  <c:v>Шевелева Л.А.</c:v>
                </c:pt>
                <c:pt idx="6">
                  <c:v>Назарова Т.В.</c:v>
                </c:pt>
                <c:pt idx="7">
                  <c:v>Комарова С.И.</c:v>
                </c:pt>
                <c:pt idx="8">
                  <c:v>Синюков И.С.</c:v>
                </c:pt>
                <c:pt idx="9">
                  <c:v>Андриянов С.В.</c:v>
                </c:pt>
                <c:pt idx="10">
                  <c:v>Захарова Е.В.</c:v>
                </c:pt>
                <c:pt idx="11">
                  <c:v>Матвеева М.В.</c:v>
                </c:pt>
              </c:strCache>
            </c:strRef>
          </c:cat>
          <c:val>
            <c:numRef>
              <c:f>Лист1!$C$2:$N$2</c:f>
              <c:numCache>
                <c:formatCode>General</c:formatCode>
                <c:ptCount val="12"/>
              </c:numCache>
            </c:numRef>
          </c:val>
        </c:ser>
        <c:ser>
          <c:idx val="1"/>
          <c:order val="1"/>
          <c:tx>
            <c:strRef>
              <c:f>Лист1!$A$3:$B$3</c:f>
              <c:strCache>
                <c:ptCount val="1"/>
                <c:pt idx="0">
                  <c:v>1 общепедагогическая</c:v>
                </c:pt>
              </c:strCache>
            </c:strRef>
          </c:tx>
          <c:cat>
            <c:strRef>
              <c:f>Лист1!$C$1:$N$1</c:f>
              <c:strCache>
                <c:ptCount val="12"/>
                <c:pt idx="0">
                  <c:v>Котова Т.В.</c:v>
                </c:pt>
                <c:pt idx="1">
                  <c:v>Зарипова Р.Г.</c:v>
                </c:pt>
                <c:pt idx="2">
                  <c:v>Морозова О.А.</c:v>
                </c:pt>
                <c:pt idx="3">
                  <c:v>Алексеева О.Н.</c:v>
                </c:pt>
                <c:pt idx="4">
                  <c:v>Подзолкина Л.С.</c:v>
                </c:pt>
                <c:pt idx="5">
                  <c:v>Шевелева Л.А.</c:v>
                </c:pt>
                <c:pt idx="6">
                  <c:v>Назарова Т.В.</c:v>
                </c:pt>
                <c:pt idx="7">
                  <c:v>Комарова С.И.</c:v>
                </c:pt>
                <c:pt idx="8">
                  <c:v>Синюков И.С.</c:v>
                </c:pt>
                <c:pt idx="9">
                  <c:v>Андриянов С.В.</c:v>
                </c:pt>
                <c:pt idx="10">
                  <c:v>Захарова Е.В.</c:v>
                </c:pt>
                <c:pt idx="11">
                  <c:v>Матвеева М.В.</c:v>
                </c:pt>
              </c:strCache>
            </c:strRef>
          </c:cat>
          <c:val>
            <c:numRef>
              <c:f>Лист1!$C$3:$N$3</c:f>
              <c:numCache>
                <c:formatCode>General</c:formatCode>
                <c:ptCount val="12"/>
                <c:pt idx="0">
                  <c:v>11</c:v>
                </c:pt>
                <c:pt idx="1">
                  <c:v>17</c:v>
                </c:pt>
                <c:pt idx="6">
                  <c:v>18</c:v>
                </c:pt>
                <c:pt idx="7">
                  <c:v>7</c:v>
                </c:pt>
                <c:pt idx="8">
                  <c:v>7</c:v>
                </c:pt>
                <c:pt idx="11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Лист1!$A$4:$B$4</c:f>
              <c:strCache>
                <c:ptCount val="1"/>
                <c:pt idx="0">
                  <c:v>2 воспитательная</c:v>
                </c:pt>
              </c:strCache>
            </c:strRef>
          </c:tx>
          <c:cat>
            <c:strRef>
              <c:f>Лист1!$C$1:$N$1</c:f>
              <c:strCache>
                <c:ptCount val="12"/>
                <c:pt idx="0">
                  <c:v>Котова Т.В.</c:v>
                </c:pt>
                <c:pt idx="1">
                  <c:v>Зарипова Р.Г.</c:v>
                </c:pt>
                <c:pt idx="2">
                  <c:v>Морозова О.А.</c:v>
                </c:pt>
                <c:pt idx="3">
                  <c:v>Алексеева О.Н.</c:v>
                </c:pt>
                <c:pt idx="4">
                  <c:v>Подзолкина Л.С.</c:v>
                </c:pt>
                <c:pt idx="5">
                  <c:v>Шевелева Л.А.</c:v>
                </c:pt>
                <c:pt idx="6">
                  <c:v>Назарова Т.В.</c:v>
                </c:pt>
                <c:pt idx="7">
                  <c:v>Комарова С.И.</c:v>
                </c:pt>
                <c:pt idx="8">
                  <c:v>Синюков И.С.</c:v>
                </c:pt>
                <c:pt idx="9">
                  <c:v>Андриянов С.В.</c:v>
                </c:pt>
                <c:pt idx="10">
                  <c:v>Захарова Е.В.</c:v>
                </c:pt>
                <c:pt idx="11">
                  <c:v>Матвеева М.В.</c:v>
                </c:pt>
              </c:strCache>
            </c:strRef>
          </c:cat>
          <c:val>
            <c:numRef>
              <c:f>Лист1!$C$4:$N$4</c:f>
              <c:numCache>
                <c:formatCode>General</c:formatCode>
                <c:ptCount val="12"/>
                <c:pt idx="0">
                  <c:v>10</c:v>
                </c:pt>
                <c:pt idx="1">
                  <c:v>22</c:v>
                </c:pt>
                <c:pt idx="5">
                  <c:v>21</c:v>
                </c:pt>
                <c:pt idx="6">
                  <c:v>24</c:v>
                </c:pt>
                <c:pt idx="7">
                  <c:v>5</c:v>
                </c:pt>
                <c:pt idx="8">
                  <c:v>10</c:v>
                </c:pt>
                <c:pt idx="11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Лист1!$A$5:$B$5</c:f>
              <c:strCache>
                <c:ptCount val="1"/>
                <c:pt idx="0">
                  <c:v>3 развивающая</c:v>
                </c:pt>
              </c:strCache>
            </c:strRef>
          </c:tx>
          <c:cat>
            <c:strRef>
              <c:f>Лист1!$C$1:$N$1</c:f>
              <c:strCache>
                <c:ptCount val="12"/>
                <c:pt idx="0">
                  <c:v>Котова Т.В.</c:v>
                </c:pt>
                <c:pt idx="1">
                  <c:v>Зарипова Р.Г.</c:v>
                </c:pt>
                <c:pt idx="2">
                  <c:v>Морозова О.А.</c:v>
                </c:pt>
                <c:pt idx="3">
                  <c:v>Алексеева О.Н.</c:v>
                </c:pt>
                <c:pt idx="4">
                  <c:v>Подзолкина Л.С.</c:v>
                </c:pt>
                <c:pt idx="5">
                  <c:v>Шевелева Л.А.</c:v>
                </c:pt>
                <c:pt idx="6">
                  <c:v>Назарова Т.В.</c:v>
                </c:pt>
                <c:pt idx="7">
                  <c:v>Комарова С.И.</c:v>
                </c:pt>
                <c:pt idx="8">
                  <c:v>Синюков И.С.</c:v>
                </c:pt>
                <c:pt idx="9">
                  <c:v>Андриянов С.В.</c:v>
                </c:pt>
                <c:pt idx="10">
                  <c:v>Захарова Е.В.</c:v>
                </c:pt>
                <c:pt idx="11">
                  <c:v>Матвеева М.В.</c:v>
                </c:pt>
              </c:strCache>
            </c:strRef>
          </c:cat>
          <c:val>
            <c:numRef>
              <c:f>Лист1!$C$5:$N$5</c:f>
              <c:numCache>
                <c:formatCode>General</c:formatCode>
                <c:ptCount val="12"/>
                <c:pt idx="0">
                  <c:v>9</c:v>
                </c:pt>
                <c:pt idx="1">
                  <c:v>15</c:v>
                </c:pt>
                <c:pt idx="5">
                  <c:v>15</c:v>
                </c:pt>
                <c:pt idx="6">
                  <c:v>20</c:v>
                </c:pt>
                <c:pt idx="7">
                  <c:v>7</c:v>
                </c:pt>
                <c:pt idx="8">
                  <c:v>5</c:v>
                </c:pt>
                <c:pt idx="11">
                  <c:v>8</c:v>
                </c:pt>
              </c:numCache>
            </c:numRef>
          </c:val>
        </c:ser>
        <c:ser>
          <c:idx val="4"/>
          <c:order val="4"/>
          <c:tx>
            <c:strRef>
              <c:f>Лист1!$A$6:$B$6</c:f>
              <c:strCache>
                <c:ptCount val="1"/>
                <c:pt idx="0">
                  <c:v>4 педагогическая</c:v>
                </c:pt>
              </c:strCache>
            </c:strRef>
          </c:tx>
          <c:cat>
            <c:strRef>
              <c:f>Лист1!$C$1:$N$1</c:f>
              <c:strCache>
                <c:ptCount val="12"/>
                <c:pt idx="0">
                  <c:v>Котова Т.В.</c:v>
                </c:pt>
                <c:pt idx="1">
                  <c:v>Зарипова Р.Г.</c:v>
                </c:pt>
                <c:pt idx="2">
                  <c:v>Морозова О.А.</c:v>
                </c:pt>
                <c:pt idx="3">
                  <c:v>Алексеева О.Н.</c:v>
                </c:pt>
                <c:pt idx="4">
                  <c:v>Подзолкина Л.С.</c:v>
                </c:pt>
                <c:pt idx="5">
                  <c:v>Шевелева Л.А.</c:v>
                </c:pt>
                <c:pt idx="6">
                  <c:v>Назарова Т.В.</c:v>
                </c:pt>
                <c:pt idx="7">
                  <c:v>Комарова С.И.</c:v>
                </c:pt>
                <c:pt idx="8">
                  <c:v>Синюков И.С.</c:v>
                </c:pt>
                <c:pt idx="9">
                  <c:v>Андриянов С.В.</c:v>
                </c:pt>
                <c:pt idx="10">
                  <c:v>Захарова Е.В.</c:v>
                </c:pt>
                <c:pt idx="11">
                  <c:v>Матвеева М.В.</c:v>
                </c:pt>
              </c:strCache>
            </c:strRef>
          </c:cat>
          <c:val>
            <c:numRef>
              <c:f>Лист1!$C$6:$N$6</c:f>
              <c:numCache>
                <c:formatCode>General</c:formatCode>
                <c:ptCount val="12"/>
                <c:pt idx="0">
                  <c:v>4</c:v>
                </c:pt>
                <c:pt idx="1">
                  <c:v>8</c:v>
                </c:pt>
                <c:pt idx="5">
                  <c:v>11</c:v>
                </c:pt>
                <c:pt idx="6">
                  <c:v>11</c:v>
                </c:pt>
                <c:pt idx="7">
                  <c:v>5</c:v>
                </c:pt>
                <c:pt idx="8">
                  <c:v>7</c:v>
                </c:pt>
                <c:pt idx="11">
                  <c:v>7</c:v>
                </c:pt>
              </c:numCache>
            </c:numRef>
          </c:val>
        </c:ser>
        <c:axId val="83572992"/>
        <c:axId val="97576448"/>
      </c:barChart>
      <c:catAx>
        <c:axId val="83572992"/>
        <c:scaling>
          <c:orientation val="minMax"/>
        </c:scaling>
        <c:axPos val="b"/>
        <c:tickLblPos val="nextTo"/>
        <c:crossAx val="97576448"/>
        <c:crosses val="autoZero"/>
        <c:auto val="1"/>
        <c:lblAlgn val="ctr"/>
        <c:lblOffset val="100"/>
      </c:catAx>
      <c:valAx>
        <c:axId val="97576448"/>
        <c:scaling>
          <c:orientation val="minMax"/>
        </c:scaling>
        <c:axPos val="l"/>
        <c:majorGridlines/>
        <c:numFmt formatCode="General" sourceLinked="1"/>
        <c:tickLblPos val="nextTo"/>
        <c:crossAx val="835729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DAEC33-EA6A-4761-8450-04E7760CF28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435083-C1F0-4AB8-AD60-5E8404832ECF}">
      <dgm:prSet phldrT="[Текст]"/>
      <dgm:spPr/>
      <dgm:t>
        <a:bodyPr/>
        <a:lstStyle/>
        <a:p>
          <a:r>
            <a:rPr lang="ru-RU" dirty="0" smtClean="0"/>
            <a:t>Современный урок</a:t>
          </a:r>
          <a:endParaRPr lang="ru-RU" dirty="0"/>
        </a:p>
      </dgm:t>
    </dgm:pt>
    <dgm:pt modelId="{321200C9-A192-49B7-B016-B7BE856A7FC3}" type="parTrans" cxnId="{47381677-C49C-4FB2-AF3D-E54F735E5C47}">
      <dgm:prSet/>
      <dgm:spPr/>
      <dgm:t>
        <a:bodyPr/>
        <a:lstStyle/>
        <a:p>
          <a:endParaRPr lang="ru-RU"/>
        </a:p>
      </dgm:t>
    </dgm:pt>
    <dgm:pt modelId="{916022A3-4C45-42E0-8766-D7F62E0A74EE}" type="sibTrans" cxnId="{47381677-C49C-4FB2-AF3D-E54F735E5C47}">
      <dgm:prSet/>
      <dgm:spPr/>
      <dgm:t>
        <a:bodyPr/>
        <a:lstStyle/>
        <a:p>
          <a:endParaRPr lang="ru-RU"/>
        </a:p>
      </dgm:t>
    </dgm:pt>
    <dgm:pt modelId="{3B3C022C-E0F5-44F4-94B6-9D621E4E710D}">
      <dgm:prSet phldrT="[Текст]"/>
      <dgm:spPr/>
      <dgm:t>
        <a:bodyPr/>
        <a:lstStyle/>
        <a:p>
          <a:r>
            <a:rPr lang="ru-RU" dirty="0" smtClean="0"/>
            <a:t>Оценка</a:t>
          </a:r>
          <a:endParaRPr lang="ru-RU" dirty="0"/>
        </a:p>
      </dgm:t>
    </dgm:pt>
    <dgm:pt modelId="{DA8A0B4B-5F16-4934-87E3-B3EE104902B1}" type="parTrans" cxnId="{05FDA4DB-8CFB-44F3-9DC7-AD37203F157B}">
      <dgm:prSet/>
      <dgm:spPr/>
      <dgm:t>
        <a:bodyPr/>
        <a:lstStyle/>
        <a:p>
          <a:endParaRPr lang="ru-RU"/>
        </a:p>
      </dgm:t>
    </dgm:pt>
    <dgm:pt modelId="{2D0A91D4-978F-4DDC-AB10-64EBC35AE57D}" type="sibTrans" cxnId="{05FDA4DB-8CFB-44F3-9DC7-AD37203F157B}">
      <dgm:prSet/>
      <dgm:spPr/>
      <dgm:t>
        <a:bodyPr/>
        <a:lstStyle/>
        <a:p>
          <a:endParaRPr lang="ru-RU"/>
        </a:p>
      </dgm:t>
    </dgm:pt>
    <dgm:pt modelId="{1AB2BBEE-BC2D-4C8B-AAB2-89951B77C034}">
      <dgm:prSet phldrT="[Текст]"/>
      <dgm:spPr/>
      <dgm:t>
        <a:bodyPr/>
        <a:lstStyle/>
        <a:p>
          <a:r>
            <a:rPr lang="ru-RU" dirty="0" smtClean="0"/>
            <a:t>Ученический проект</a:t>
          </a:r>
          <a:endParaRPr lang="ru-RU" dirty="0"/>
        </a:p>
      </dgm:t>
    </dgm:pt>
    <dgm:pt modelId="{DAACA704-B2FA-4811-B4BF-302D556E3DB7}" type="parTrans" cxnId="{4AD66A88-A600-4F5E-A8D3-E9BF78DF68DD}">
      <dgm:prSet/>
      <dgm:spPr/>
      <dgm:t>
        <a:bodyPr/>
        <a:lstStyle/>
        <a:p>
          <a:endParaRPr lang="ru-RU"/>
        </a:p>
      </dgm:t>
    </dgm:pt>
    <dgm:pt modelId="{C36A8CB0-51A7-4A8F-8C85-E274BD5E0F21}" type="sibTrans" cxnId="{4AD66A88-A600-4F5E-A8D3-E9BF78DF68DD}">
      <dgm:prSet/>
      <dgm:spPr/>
      <dgm:t>
        <a:bodyPr/>
        <a:lstStyle/>
        <a:p>
          <a:endParaRPr lang="ru-RU"/>
        </a:p>
      </dgm:t>
    </dgm:pt>
    <dgm:pt modelId="{F065044F-0CA1-4BA3-B894-4AAC46B264A5}">
      <dgm:prSet phldrT="[Текст]"/>
      <dgm:spPr/>
      <dgm:t>
        <a:bodyPr/>
        <a:lstStyle/>
        <a:p>
          <a:r>
            <a:rPr lang="ru-RU" dirty="0" smtClean="0"/>
            <a:t>Формирование УУД</a:t>
          </a:r>
          <a:endParaRPr lang="ru-RU" dirty="0"/>
        </a:p>
      </dgm:t>
    </dgm:pt>
    <dgm:pt modelId="{3FD70552-8184-4729-8D15-24B2A005011C}" type="parTrans" cxnId="{2F203C8E-B923-4FD2-AEAD-CA4CCAFDE5C1}">
      <dgm:prSet/>
      <dgm:spPr/>
      <dgm:t>
        <a:bodyPr/>
        <a:lstStyle/>
        <a:p>
          <a:endParaRPr lang="ru-RU"/>
        </a:p>
      </dgm:t>
    </dgm:pt>
    <dgm:pt modelId="{61E8965B-F34A-45D2-AD8B-426E4AAE10FF}" type="sibTrans" cxnId="{2F203C8E-B923-4FD2-AEAD-CA4CCAFDE5C1}">
      <dgm:prSet/>
      <dgm:spPr/>
      <dgm:t>
        <a:bodyPr/>
        <a:lstStyle/>
        <a:p>
          <a:endParaRPr lang="ru-RU"/>
        </a:p>
      </dgm:t>
    </dgm:pt>
    <dgm:pt modelId="{AE97064D-A45D-4732-91C7-5972CD0F42EA}">
      <dgm:prSet phldrT="[Текст]"/>
      <dgm:spPr/>
      <dgm:t>
        <a:bodyPr/>
        <a:lstStyle/>
        <a:p>
          <a:r>
            <a:rPr lang="ru-RU" dirty="0" smtClean="0"/>
            <a:t>Урок по ФГОС ООО</a:t>
          </a:r>
          <a:endParaRPr lang="ru-RU" dirty="0"/>
        </a:p>
      </dgm:t>
    </dgm:pt>
    <dgm:pt modelId="{0ACC8BFF-F76F-454A-A54E-3ABD6291647D}" type="parTrans" cxnId="{46FE2398-3ACF-4077-A5E8-CDA24B24243B}">
      <dgm:prSet/>
      <dgm:spPr/>
      <dgm:t>
        <a:bodyPr/>
        <a:lstStyle/>
        <a:p>
          <a:endParaRPr lang="ru-RU"/>
        </a:p>
      </dgm:t>
    </dgm:pt>
    <dgm:pt modelId="{08942424-AAE7-4359-94FA-063C2712C14C}" type="sibTrans" cxnId="{46FE2398-3ACF-4077-A5E8-CDA24B24243B}">
      <dgm:prSet/>
      <dgm:spPr/>
      <dgm:t>
        <a:bodyPr/>
        <a:lstStyle/>
        <a:p>
          <a:endParaRPr lang="ru-RU"/>
        </a:p>
      </dgm:t>
    </dgm:pt>
    <dgm:pt modelId="{73932185-5685-42B8-AD5A-CE23B6EE6D95}" type="pres">
      <dgm:prSet presAssocID="{C9DAEC33-EA6A-4761-8450-04E7760CF28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83A573-C78F-40E2-9513-613505E9229B}" type="pres">
      <dgm:prSet presAssocID="{31435083-C1F0-4AB8-AD60-5E8404832ECF}" presName="centerShape" presStyleLbl="node0" presStyleIdx="0" presStyleCnt="1"/>
      <dgm:spPr/>
      <dgm:t>
        <a:bodyPr/>
        <a:lstStyle/>
        <a:p>
          <a:endParaRPr lang="ru-RU"/>
        </a:p>
      </dgm:t>
    </dgm:pt>
    <dgm:pt modelId="{82F21C93-5C19-47D0-AE02-06448E48620F}" type="pres">
      <dgm:prSet presAssocID="{DA8A0B4B-5F16-4934-87E3-B3EE104902B1}" presName="Name9" presStyleLbl="parChTrans1D2" presStyleIdx="0" presStyleCnt="4"/>
      <dgm:spPr/>
      <dgm:t>
        <a:bodyPr/>
        <a:lstStyle/>
        <a:p>
          <a:endParaRPr lang="ru-RU"/>
        </a:p>
      </dgm:t>
    </dgm:pt>
    <dgm:pt modelId="{0B191CC2-1FA8-4DF2-A265-5466B96BB29A}" type="pres">
      <dgm:prSet presAssocID="{DA8A0B4B-5F16-4934-87E3-B3EE104902B1}" presName="connTx" presStyleLbl="parChTrans1D2" presStyleIdx="0" presStyleCnt="4"/>
      <dgm:spPr/>
      <dgm:t>
        <a:bodyPr/>
        <a:lstStyle/>
        <a:p>
          <a:endParaRPr lang="ru-RU"/>
        </a:p>
      </dgm:t>
    </dgm:pt>
    <dgm:pt modelId="{73B91C39-B79A-492D-8234-FB00FF71E0C2}" type="pres">
      <dgm:prSet presAssocID="{3B3C022C-E0F5-44F4-94B6-9D621E4E71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25CD6-1B05-43F9-9F69-ED7BBC1EF246}" type="pres">
      <dgm:prSet presAssocID="{DAACA704-B2FA-4811-B4BF-302D556E3DB7}" presName="Name9" presStyleLbl="parChTrans1D2" presStyleIdx="1" presStyleCnt="4"/>
      <dgm:spPr/>
      <dgm:t>
        <a:bodyPr/>
        <a:lstStyle/>
        <a:p>
          <a:endParaRPr lang="ru-RU"/>
        </a:p>
      </dgm:t>
    </dgm:pt>
    <dgm:pt modelId="{55A92B6C-5B55-4111-BC5F-484DDA31D36C}" type="pres">
      <dgm:prSet presAssocID="{DAACA704-B2FA-4811-B4BF-302D556E3DB7}" presName="connTx" presStyleLbl="parChTrans1D2" presStyleIdx="1" presStyleCnt="4"/>
      <dgm:spPr/>
      <dgm:t>
        <a:bodyPr/>
        <a:lstStyle/>
        <a:p>
          <a:endParaRPr lang="ru-RU"/>
        </a:p>
      </dgm:t>
    </dgm:pt>
    <dgm:pt modelId="{10963ECA-57F1-4BEF-9D1A-51AD763CE304}" type="pres">
      <dgm:prSet presAssocID="{1AB2BBEE-BC2D-4C8B-AAB2-89951B77C03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0E69AD-C77C-4E47-8A7E-0CA76055EA83}" type="pres">
      <dgm:prSet presAssocID="{3FD70552-8184-4729-8D15-24B2A005011C}" presName="Name9" presStyleLbl="parChTrans1D2" presStyleIdx="2" presStyleCnt="4"/>
      <dgm:spPr/>
      <dgm:t>
        <a:bodyPr/>
        <a:lstStyle/>
        <a:p>
          <a:endParaRPr lang="ru-RU"/>
        </a:p>
      </dgm:t>
    </dgm:pt>
    <dgm:pt modelId="{A8795AE2-5754-4F80-8DA4-F287A03DD089}" type="pres">
      <dgm:prSet presAssocID="{3FD70552-8184-4729-8D15-24B2A005011C}" presName="connTx" presStyleLbl="parChTrans1D2" presStyleIdx="2" presStyleCnt="4"/>
      <dgm:spPr/>
      <dgm:t>
        <a:bodyPr/>
        <a:lstStyle/>
        <a:p>
          <a:endParaRPr lang="ru-RU"/>
        </a:p>
      </dgm:t>
    </dgm:pt>
    <dgm:pt modelId="{A2369901-C30C-417B-9DFE-BA38BC88C1C6}" type="pres">
      <dgm:prSet presAssocID="{F065044F-0CA1-4BA3-B894-4AAC46B264A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3DFB0-FBCB-4B8F-BB5F-D39E3E91F94F}" type="pres">
      <dgm:prSet presAssocID="{0ACC8BFF-F76F-454A-A54E-3ABD6291647D}" presName="Name9" presStyleLbl="parChTrans1D2" presStyleIdx="3" presStyleCnt="4"/>
      <dgm:spPr/>
      <dgm:t>
        <a:bodyPr/>
        <a:lstStyle/>
        <a:p>
          <a:endParaRPr lang="ru-RU"/>
        </a:p>
      </dgm:t>
    </dgm:pt>
    <dgm:pt modelId="{E8A9E6BF-7E63-454D-BDC2-B756C45E7CC3}" type="pres">
      <dgm:prSet presAssocID="{0ACC8BFF-F76F-454A-A54E-3ABD6291647D}" presName="connTx" presStyleLbl="parChTrans1D2" presStyleIdx="3" presStyleCnt="4"/>
      <dgm:spPr/>
      <dgm:t>
        <a:bodyPr/>
        <a:lstStyle/>
        <a:p>
          <a:endParaRPr lang="ru-RU"/>
        </a:p>
      </dgm:t>
    </dgm:pt>
    <dgm:pt modelId="{2303D53F-3E2D-4ACC-A978-37AEF2AAE87D}" type="pres">
      <dgm:prSet presAssocID="{AE97064D-A45D-4732-91C7-5972CD0F42E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D66A88-A600-4F5E-A8D3-E9BF78DF68DD}" srcId="{31435083-C1F0-4AB8-AD60-5E8404832ECF}" destId="{1AB2BBEE-BC2D-4C8B-AAB2-89951B77C034}" srcOrd="1" destOrd="0" parTransId="{DAACA704-B2FA-4811-B4BF-302D556E3DB7}" sibTransId="{C36A8CB0-51A7-4A8F-8C85-E274BD5E0F21}"/>
    <dgm:cxn modelId="{4804F444-D1CA-43AD-AA72-687CFC35F29D}" type="presOf" srcId="{3FD70552-8184-4729-8D15-24B2A005011C}" destId="{A8795AE2-5754-4F80-8DA4-F287A03DD089}" srcOrd="1" destOrd="0" presId="urn:microsoft.com/office/officeart/2005/8/layout/radial1"/>
    <dgm:cxn modelId="{46FE2398-3ACF-4077-A5E8-CDA24B24243B}" srcId="{31435083-C1F0-4AB8-AD60-5E8404832ECF}" destId="{AE97064D-A45D-4732-91C7-5972CD0F42EA}" srcOrd="3" destOrd="0" parTransId="{0ACC8BFF-F76F-454A-A54E-3ABD6291647D}" sibTransId="{08942424-AAE7-4359-94FA-063C2712C14C}"/>
    <dgm:cxn modelId="{25C119EF-A3E9-4E85-B39F-1C355DA37D3D}" type="presOf" srcId="{3B3C022C-E0F5-44F4-94B6-9D621E4E710D}" destId="{73B91C39-B79A-492D-8234-FB00FF71E0C2}" srcOrd="0" destOrd="0" presId="urn:microsoft.com/office/officeart/2005/8/layout/radial1"/>
    <dgm:cxn modelId="{622024FC-AB30-406A-B91D-BC431DCF0EC0}" type="presOf" srcId="{DA8A0B4B-5F16-4934-87E3-B3EE104902B1}" destId="{82F21C93-5C19-47D0-AE02-06448E48620F}" srcOrd="0" destOrd="0" presId="urn:microsoft.com/office/officeart/2005/8/layout/radial1"/>
    <dgm:cxn modelId="{95B48F83-1794-4A80-A734-3B3E8FCAD38B}" type="presOf" srcId="{0ACC8BFF-F76F-454A-A54E-3ABD6291647D}" destId="{E8A9E6BF-7E63-454D-BDC2-B756C45E7CC3}" srcOrd="1" destOrd="0" presId="urn:microsoft.com/office/officeart/2005/8/layout/radial1"/>
    <dgm:cxn modelId="{05FDA4DB-8CFB-44F3-9DC7-AD37203F157B}" srcId="{31435083-C1F0-4AB8-AD60-5E8404832ECF}" destId="{3B3C022C-E0F5-44F4-94B6-9D621E4E710D}" srcOrd="0" destOrd="0" parTransId="{DA8A0B4B-5F16-4934-87E3-B3EE104902B1}" sibTransId="{2D0A91D4-978F-4DDC-AB10-64EBC35AE57D}"/>
    <dgm:cxn modelId="{55A63377-E972-4117-B20D-B42D4F56AACF}" type="presOf" srcId="{31435083-C1F0-4AB8-AD60-5E8404832ECF}" destId="{6F83A573-C78F-40E2-9513-613505E9229B}" srcOrd="0" destOrd="0" presId="urn:microsoft.com/office/officeart/2005/8/layout/radial1"/>
    <dgm:cxn modelId="{2F203C8E-B923-4FD2-AEAD-CA4CCAFDE5C1}" srcId="{31435083-C1F0-4AB8-AD60-5E8404832ECF}" destId="{F065044F-0CA1-4BA3-B894-4AAC46B264A5}" srcOrd="2" destOrd="0" parTransId="{3FD70552-8184-4729-8D15-24B2A005011C}" sibTransId="{61E8965B-F34A-45D2-AD8B-426E4AAE10FF}"/>
    <dgm:cxn modelId="{68A65C19-560D-4838-B809-67AD379E1DA9}" type="presOf" srcId="{F065044F-0CA1-4BA3-B894-4AAC46B264A5}" destId="{A2369901-C30C-417B-9DFE-BA38BC88C1C6}" srcOrd="0" destOrd="0" presId="urn:microsoft.com/office/officeart/2005/8/layout/radial1"/>
    <dgm:cxn modelId="{E34E9510-127E-454C-86EE-91819E3A4D44}" type="presOf" srcId="{DAACA704-B2FA-4811-B4BF-302D556E3DB7}" destId="{55A92B6C-5B55-4111-BC5F-484DDA31D36C}" srcOrd="1" destOrd="0" presId="urn:microsoft.com/office/officeart/2005/8/layout/radial1"/>
    <dgm:cxn modelId="{47381677-C49C-4FB2-AF3D-E54F735E5C47}" srcId="{C9DAEC33-EA6A-4761-8450-04E7760CF286}" destId="{31435083-C1F0-4AB8-AD60-5E8404832ECF}" srcOrd="0" destOrd="0" parTransId="{321200C9-A192-49B7-B016-B7BE856A7FC3}" sibTransId="{916022A3-4C45-42E0-8766-D7F62E0A74EE}"/>
    <dgm:cxn modelId="{831BFFB7-3D46-463A-BFA9-9F2AA2F0B223}" type="presOf" srcId="{DAACA704-B2FA-4811-B4BF-302D556E3DB7}" destId="{77F25CD6-1B05-43F9-9F69-ED7BBC1EF246}" srcOrd="0" destOrd="0" presId="urn:microsoft.com/office/officeart/2005/8/layout/radial1"/>
    <dgm:cxn modelId="{0A232C6F-C5DB-4D08-A792-55E7B1308466}" type="presOf" srcId="{3FD70552-8184-4729-8D15-24B2A005011C}" destId="{800E69AD-C77C-4E47-8A7E-0CA76055EA83}" srcOrd="0" destOrd="0" presId="urn:microsoft.com/office/officeart/2005/8/layout/radial1"/>
    <dgm:cxn modelId="{F7ED71EB-A05B-45F3-BFEB-D06413B622EB}" type="presOf" srcId="{AE97064D-A45D-4732-91C7-5972CD0F42EA}" destId="{2303D53F-3E2D-4ACC-A978-37AEF2AAE87D}" srcOrd="0" destOrd="0" presId="urn:microsoft.com/office/officeart/2005/8/layout/radial1"/>
    <dgm:cxn modelId="{3D2A94E0-3F91-457C-BF73-552EABAEBEBC}" type="presOf" srcId="{1AB2BBEE-BC2D-4C8B-AAB2-89951B77C034}" destId="{10963ECA-57F1-4BEF-9D1A-51AD763CE304}" srcOrd="0" destOrd="0" presId="urn:microsoft.com/office/officeart/2005/8/layout/radial1"/>
    <dgm:cxn modelId="{2573135C-22EA-4C66-A7CF-FDF9E76F6E63}" type="presOf" srcId="{C9DAEC33-EA6A-4761-8450-04E7760CF286}" destId="{73932185-5685-42B8-AD5A-CE23B6EE6D95}" srcOrd="0" destOrd="0" presId="urn:microsoft.com/office/officeart/2005/8/layout/radial1"/>
    <dgm:cxn modelId="{03C39A67-0C65-4226-AA65-5AAD4A71ECF4}" type="presOf" srcId="{DA8A0B4B-5F16-4934-87E3-B3EE104902B1}" destId="{0B191CC2-1FA8-4DF2-A265-5466B96BB29A}" srcOrd="1" destOrd="0" presId="urn:microsoft.com/office/officeart/2005/8/layout/radial1"/>
    <dgm:cxn modelId="{751F7393-4470-4D96-A829-29FBCBEA439F}" type="presOf" srcId="{0ACC8BFF-F76F-454A-A54E-3ABD6291647D}" destId="{31F3DFB0-FBCB-4B8F-BB5F-D39E3E91F94F}" srcOrd="0" destOrd="0" presId="urn:microsoft.com/office/officeart/2005/8/layout/radial1"/>
    <dgm:cxn modelId="{BBDE07B2-6B8B-42D5-BF60-32EEF90DABB8}" type="presParOf" srcId="{73932185-5685-42B8-AD5A-CE23B6EE6D95}" destId="{6F83A573-C78F-40E2-9513-613505E9229B}" srcOrd="0" destOrd="0" presId="urn:microsoft.com/office/officeart/2005/8/layout/radial1"/>
    <dgm:cxn modelId="{A6A50DD2-BE91-4096-A10A-8745E655E088}" type="presParOf" srcId="{73932185-5685-42B8-AD5A-CE23B6EE6D95}" destId="{82F21C93-5C19-47D0-AE02-06448E48620F}" srcOrd="1" destOrd="0" presId="urn:microsoft.com/office/officeart/2005/8/layout/radial1"/>
    <dgm:cxn modelId="{6336EB9F-F1D2-4894-883B-E87D8E49FEE7}" type="presParOf" srcId="{82F21C93-5C19-47D0-AE02-06448E48620F}" destId="{0B191CC2-1FA8-4DF2-A265-5466B96BB29A}" srcOrd="0" destOrd="0" presId="urn:microsoft.com/office/officeart/2005/8/layout/radial1"/>
    <dgm:cxn modelId="{7A461202-EC51-46E3-B99A-451498703056}" type="presParOf" srcId="{73932185-5685-42B8-AD5A-CE23B6EE6D95}" destId="{73B91C39-B79A-492D-8234-FB00FF71E0C2}" srcOrd="2" destOrd="0" presId="urn:microsoft.com/office/officeart/2005/8/layout/radial1"/>
    <dgm:cxn modelId="{F21AF92A-E30F-4AE8-A09B-BD565E0DA7FA}" type="presParOf" srcId="{73932185-5685-42B8-AD5A-CE23B6EE6D95}" destId="{77F25CD6-1B05-43F9-9F69-ED7BBC1EF246}" srcOrd="3" destOrd="0" presId="urn:microsoft.com/office/officeart/2005/8/layout/radial1"/>
    <dgm:cxn modelId="{1FDAF1BF-A00A-403E-B4F3-C16525CA328B}" type="presParOf" srcId="{77F25CD6-1B05-43F9-9F69-ED7BBC1EF246}" destId="{55A92B6C-5B55-4111-BC5F-484DDA31D36C}" srcOrd="0" destOrd="0" presId="urn:microsoft.com/office/officeart/2005/8/layout/radial1"/>
    <dgm:cxn modelId="{9A7E2A52-FFC1-42D6-A348-479C61176DAC}" type="presParOf" srcId="{73932185-5685-42B8-AD5A-CE23B6EE6D95}" destId="{10963ECA-57F1-4BEF-9D1A-51AD763CE304}" srcOrd="4" destOrd="0" presId="urn:microsoft.com/office/officeart/2005/8/layout/radial1"/>
    <dgm:cxn modelId="{690800E3-0108-406F-ACBA-576313A3E858}" type="presParOf" srcId="{73932185-5685-42B8-AD5A-CE23B6EE6D95}" destId="{800E69AD-C77C-4E47-8A7E-0CA76055EA83}" srcOrd="5" destOrd="0" presId="urn:microsoft.com/office/officeart/2005/8/layout/radial1"/>
    <dgm:cxn modelId="{84779437-A23B-45A7-BC4D-3AAEA0B899F1}" type="presParOf" srcId="{800E69AD-C77C-4E47-8A7E-0CA76055EA83}" destId="{A8795AE2-5754-4F80-8DA4-F287A03DD089}" srcOrd="0" destOrd="0" presId="urn:microsoft.com/office/officeart/2005/8/layout/radial1"/>
    <dgm:cxn modelId="{AE453B1E-5342-42A5-9F1C-3232CE1F8BBD}" type="presParOf" srcId="{73932185-5685-42B8-AD5A-CE23B6EE6D95}" destId="{A2369901-C30C-417B-9DFE-BA38BC88C1C6}" srcOrd="6" destOrd="0" presId="urn:microsoft.com/office/officeart/2005/8/layout/radial1"/>
    <dgm:cxn modelId="{70B23414-6115-45D2-9661-9DCDFD27F6A2}" type="presParOf" srcId="{73932185-5685-42B8-AD5A-CE23B6EE6D95}" destId="{31F3DFB0-FBCB-4B8F-BB5F-D39E3E91F94F}" srcOrd="7" destOrd="0" presId="urn:microsoft.com/office/officeart/2005/8/layout/radial1"/>
    <dgm:cxn modelId="{E8086977-F320-4410-9095-FED721666C0D}" type="presParOf" srcId="{31F3DFB0-FBCB-4B8F-BB5F-D39E3E91F94F}" destId="{E8A9E6BF-7E63-454D-BDC2-B756C45E7CC3}" srcOrd="0" destOrd="0" presId="urn:microsoft.com/office/officeart/2005/8/layout/radial1"/>
    <dgm:cxn modelId="{919FC25C-B197-4497-87D2-567989B35118}" type="presParOf" srcId="{73932185-5685-42B8-AD5A-CE23B6EE6D95}" destId="{2303D53F-3E2D-4ACC-A978-37AEF2AAE87D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C2B77-50D7-4B7F-962A-B324A30E2343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8E350-B10B-47DD-B215-9294D9F3D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8E350-B10B-47DD-B215-9294D9F3D6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EB3-770C-4B97-9039-2AD3A510A59B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E57550-74CF-4B61-B944-9FE1A45A02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EB3-770C-4B97-9039-2AD3A510A59B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7550-74CF-4B61-B944-9FE1A45A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E57550-74CF-4B61-B944-9FE1A45A02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EB3-770C-4B97-9039-2AD3A510A59B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EB3-770C-4B97-9039-2AD3A510A59B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E57550-74CF-4B61-B944-9FE1A45A02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EB3-770C-4B97-9039-2AD3A510A59B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E57550-74CF-4B61-B944-9FE1A45A02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46A7EB3-770C-4B97-9039-2AD3A510A59B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7550-74CF-4B61-B944-9FE1A45A02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EB3-770C-4B97-9039-2AD3A510A59B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CE57550-74CF-4B61-B944-9FE1A45A02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EB3-770C-4B97-9039-2AD3A510A59B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E57550-74CF-4B61-B944-9FE1A45A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EB3-770C-4B97-9039-2AD3A510A59B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E57550-74CF-4B61-B944-9FE1A45A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E57550-74CF-4B61-B944-9FE1A45A02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7EB3-770C-4B97-9039-2AD3A510A59B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E57550-74CF-4B61-B944-9FE1A45A02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46A7EB3-770C-4B97-9039-2AD3A510A59B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46A7EB3-770C-4B97-9039-2AD3A510A59B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E57550-74CF-4B61-B944-9FE1A45A02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Цель: анализ результатов работы ОУ в 2018 -19г. Основные направления работы в новом учебном году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Установочный </a:t>
            </a:r>
            <a:r>
              <a:rPr lang="ru-RU" dirty="0" smtClean="0"/>
              <a:t>педсовет</a:t>
            </a:r>
            <a:endParaRPr lang="ru-RU" dirty="0"/>
          </a:p>
        </p:txBody>
      </p:sp>
      <p:pic>
        <p:nvPicPr>
          <p:cNvPr id="4" name="Рисунок 3" descr="AHMWPZGCAJSQ08VCAHH0Y69CAZ3EGW5CAJTJ0IWCACYVGC2CAU4ZU7UCAO362K6CAPS5PZ3CAJYLC00CAXAD7NICA1JYTSUCA2CDCWLCAIU8EBBCA8FFL3WCAO38H05CAM6ZUONCATQM7E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500174"/>
            <a:ext cx="1071570" cy="945503"/>
          </a:xfrm>
          <a:prstGeom prst="rect">
            <a:avLst/>
          </a:prstGeom>
        </p:spPr>
      </p:pic>
      <p:pic>
        <p:nvPicPr>
          <p:cNvPr id="5" name="Рисунок 4" descr="55acd2bb7ea2ad35b60060df56e5bc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5072074"/>
            <a:ext cx="1700206" cy="1172452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Основные тематические направления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Формы работы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8715437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573"/>
                <a:gridCol w="1452573"/>
                <a:gridCol w="1307315"/>
                <a:gridCol w="1597830"/>
                <a:gridCol w="1404947"/>
                <a:gridCol w="1500199"/>
              </a:tblGrid>
              <a:tr h="828668">
                <a:tc>
                  <a:txBody>
                    <a:bodyPr/>
                    <a:lstStyle/>
                    <a:p>
                      <a:r>
                        <a:rPr lang="ru-RU" dirty="0" smtClean="0"/>
                        <a:t>Семинар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Педсовет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ШМО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Диагностика Методический контроль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по МТ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Самоанализ</a:t>
                      </a:r>
                    </a:p>
                    <a:p>
                      <a:r>
                        <a:rPr lang="ru-RU" dirty="0" smtClean="0"/>
                        <a:t>УЧИТЕЛЯ</a:t>
                      </a:r>
                      <a:endParaRPr lang="ru-RU" dirty="0"/>
                    </a:p>
                  </a:txBody>
                  <a:tcPr/>
                </a:tc>
              </a:tr>
              <a:tr h="316279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*Школьная система оценки качества </a:t>
                      </a:r>
                      <a:r>
                        <a:rPr lang="ru-RU" sz="1100" dirty="0" err="1" smtClean="0"/>
                        <a:t>образолвания</a:t>
                      </a:r>
                      <a:r>
                        <a:rPr lang="ru-RU" sz="1100" dirty="0" smtClean="0"/>
                        <a:t> в соответствии с требованиями ФГОС ООО.</a:t>
                      </a:r>
                    </a:p>
                    <a:p>
                      <a:r>
                        <a:rPr lang="ru-RU" sz="1100" dirty="0" smtClean="0"/>
                        <a:t>*Формирующее оценивание.</a:t>
                      </a:r>
                    </a:p>
                    <a:p>
                      <a:r>
                        <a:rPr lang="ru-RU" sz="1100" dirty="0" smtClean="0"/>
                        <a:t>*Адаптация учащихся.</a:t>
                      </a:r>
                    </a:p>
                    <a:p>
                      <a:r>
                        <a:rPr lang="ru-RU" sz="1100" dirty="0" smtClean="0"/>
                        <a:t>*Роль информационно – библиотечного центра в построении образовательной траектории обучающихся.</a:t>
                      </a:r>
                    </a:p>
                    <a:p>
                      <a:r>
                        <a:rPr lang="ru-RU" sz="1100" dirty="0" smtClean="0"/>
                        <a:t>*Организация проектной деятельности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*Воспитательная система класса. Инновационные методы воспитания в практике работы ОУ.</a:t>
                      </a:r>
                    </a:p>
                    <a:p>
                      <a:r>
                        <a:rPr lang="ru-RU" sz="1100" dirty="0" smtClean="0"/>
                        <a:t>*Формирование и развитие навыков проектной деятельности.</a:t>
                      </a:r>
                    </a:p>
                    <a:p>
                      <a:r>
                        <a:rPr lang="ru-RU" sz="1100" dirty="0" smtClean="0"/>
                        <a:t>*Системно</a:t>
                      </a:r>
                      <a:r>
                        <a:rPr lang="ru-RU" sz="1100" baseline="0" dirty="0" smtClean="0"/>
                        <a:t> – </a:t>
                      </a:r>
                      <a:r>
                        <a:rPr lang="ru-RU" sz="1100" baseline="0" dirty="0" err="1" smtClean="0"/>
                        <a:t>деятельностный</a:t>
                      </a:r>
                      <a:r>
                        <a:rPr lang="ru-RU" sz="1100" baseline="0" dirty="0" smtClean="0"/>
                        <a:t> подход в рамках урочной и внеурочной деятельности.</a:t>
                      </a:r>
                    </a:p>
                    <a:p>
                      <a:r>
                        <a:rPr lang="ru-RU" sz="1100" baseline="0" dirty="0" smtClean="0"/>
                        <a:t>*Инновационные системы контроля и оценки знаний обучающихся.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*Качество</a:t>
                      </a:r>
                      <a:r>
                        <a:rPr lang="ru-RU" sz="1100" baseline="0" dirty="0" smtClean="0"/>
                        <a:t> подготовки к ГИА и ЕГЭ</a:t>
                      </a:r>
                    </a:p>
                    <a:p>
                      <a:r>
                        <a:rPr lang="ru-RU" sz="1100" baseline="0" dirty="0" smtClean="0"/>
                        <a:t>*Активное участие в олимпиадном движении и предметных конкурсах</a:t>
                      </a:r>
                    </a:p>
                    <a:p>
                      <a:r>
                        <a:rPr lang="ru-RU" sz="1100" baseline="0" dirty="0" smtClean="0"/>
                        <a:t>*</a:t>
                      </a:r>
                      <a:r>
                        <a:rPr lang="ru-RU" sz="1100" baseline="0" dirty="0" smtClean="0"/>
                        <a:t>Тематические </a:t>
                      </a:r>
                      <a:r>
                        <a:rPr lang="ru-RU" sz="1100" baseline="0" dirty="0" smtClean="0"/>
                        <a:t>предметные недели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*Региональная система диагностических работ</a:t>
                      </a:r>
                    </a:p>
                    <a:p>
                      <a:r>
                        <a:rPr lang="ru-RU" sz="1100" dirty="0" smtClean="0"/>
                        <a:t>*ВПР</a:t>
                      </a:r>
                    </a:p>
                    <a:p>
                      <a:r>
                        <a:rPr lang="ru-RU" sz="1100" dirty="0" smtClean="0"/>
                        <a:t>*Диагностика </a:t>
                      </a:r>
                      <a:r>
                        <a:rPr lang="ru-RU" sz="1100" dirty="0" err="1" smtClean="0"/>
                        <a:t>метапредметных</a:t>
                      </a:r>
                      <a:r>
                        <a:rPr lang="ru-RU" sz="1100" dirty="0" smtClean="0"/>
                        <a:t> навыков</a:t>
                      </a:r>
                    </a:p>
                    <a:p>
                      <a:r>
                        <a:rPr lang="ru-RU" sz="1100" dirty="0" smtClean="0"/>
                        <a:t>*ВШК. Диагностические </a:t>
                      </a:r>
                      <a:r>
                        <a:rPr lang="ru-RU" sz="1100" dirty="0" smtClean="0"/>
                        <a:t>срезы</a:t>
                      </a:r>
                    </a:p>
                    <a:p>
                      <a:r>
                        <a:rPr lang="ru-RU" sz="1100" dirty="0" smtClean="0"/>
                        <a:t>*Посещение уроков на основе целевых</a:t>
                      </a:r>
                      <a:r>
                        <a:rPr lang="ru-RU" sz="1100" baseline="0" dirty="0" smtClean="0"/>
                        <a:t> программ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*Открытые уроки</a:t>
                      </a:r>
                    </a:p>
                    <a:p>
                      <a:r>
                        <a:rPr lang="ru-RU" sz="1100" dirty="0" smtClean="0"/>
                        <a:t>*Результаты </a:t>
                      </a:r>
                      <a:r>
                        <a:rPr lang="ru-RU" sz="1100" dirty="0" smtClean="0"/>
                        <a:t>работы по методической теме:</a:t>
                      </a:r>
                    </a:p>
                    <a:p>
                      <a:r>
                        <a:rPr lang="ru-RU" sz="1100" dirty="0" smtClean="0"/>
                        <a:t>«</a:t>
                      </a:r>
                      <a:r>
                        <a:rPr lang="ru-RU" sz="1100" dirty="0" err="1" smtClean="0"/>
                        <a:t>Обобощение</a:t>
                      </a:r>
                      <a:r>
                        <a:rPr lang="ru-RU" sz="1100" dirty="0" smtClean="0"/>
                        <a:t> результатов</a:t>
                      </a:r>
                      <a:r>
                        <a:rPr lang="ru-RU" sz="1100" baseline="0" dirty="0" smtClean="0"/>
                        <a:t> работы</a:t>
                      </a:r>
                      <a:r>
                        <a:rPr lang="ru-RU" sz="1100" dirty="0" smtClean="0"/>
                        <a:t> по МТ</a:t>
                      </a:r>
                      <a:r>
                        <a:rPr lang="ru-RU" sz="1100" baseline="0" dirty="0" smtClean="0"/>
                        <a:t> учителя</a:t>
                      </a:r>
                      <a:r>
                        <a:rPr lang="ru-RU" sz="1100" baseline="0" dirty="0" smtClean="0"/>
                        <a:t>»</a:t>
                      </a:r>
                    </a:p>
                    <a:p>
                      <a:r>
                        <a:rPr lang="ru-RU" sz="1100" baseline="0" dirty="0" smtClean="0"/>
                        <a:t>*Реализация программы «</a:t>
                      </a:r>
                      <a:r>
                        <a:rPr lang="ru-RU" sz="1100" baseline="0" dirty="0" err="1" smtClean="0"/>
                        <a:t>Портфолио</a:t>
                      </a:r>
                      <a:r>
                        <a:rPr lang="ru-RU" sz="1100" baseline="0" dirty="0" smtClean="0"/>
                        <a:t> ученика» (8-9 классы). Практика реализации модели учета достижений обучающихся.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*«</a:t>
                      </a:r>
                      <a:r>
                        <a:rPr lang="ru-RU" sz="1100" dirty="0" smtClean="0"/>
                        <a:t>Диагностика успешности учителя»</a:t>
                      </a:r>
                    </a:p>
                    <a:p>
                      <a:r>
                        <a:rPr lang="ru-RU" sz="1100" dirty="0" smtClean="0"/>
                        <a:t>Июнь 2020г</a:t>
                      </a:r>
                    </a:p>
                    <a:p>
                      <a:r>
                        <a:rPr lang="ru-RU" sz="1100" dirty="0" smtClean="0"/>
                        <a:t>Письменный </a:t>
                      </a:r>
                      <a:r>
                        <a:rPr lang="ru-RU" sz="1100" dirty="0" smtClean="0"/>
                        <a:t>отчет</a:t>
                      </a:r>
                    </a:p>
                    <a:p>
                      <a:r>
                        <a:rPr lang="ru-RU" sz="1100" dirty="0" smtClean="0"/>
                        <a:t>*Отчет классных</a:t>
                      </a:r>
                      <a:r>
                        <a:rPr lang="ru-RU" sz="1100" baseline="0" dirty="0" smtClean="0"/>
                        <a:t> руководителей о проведенной работе с обучающимися класса.</a:t>
                      </a:r>
                    </a:p>
                    <a:p>
                      <a:r>
                        <a:rPr lang="ru-RU" sz="1100" baseline="0" dirty="0" smtClean="0"/>
                        <a:t>*Практика формирования навыков </a:t>
                      </a:r>
                      <a:r>
                        <a:rPr lang="ru-RU" sz="1100" baseline="0" dirty="0" err="1" smtClean="0"/>
                        <a:t>учебно</a:t>
                      </a:r>
                      <a:r>
                        <a:rPr lang="ru-RU" sz="1100" baseline="0" dirty="0" smtClean="0"/>
                        <a:t> – исследовательской и проектной деятельности в условиях реализации ФГОС ООО. «Как научить школьников делать проекты. Из практики.»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Недели открытых уроков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УУД. От теории к практике </a:t>
                      </a:r>
                      <a:r>
                        <a:rPr lang="ru-RU" dirty="0" err="1" smtClean="0"/>
                        <a:t>формированмя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Фгос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ооо</a:t>
                      </a:r>
                      <a:r>
                        <a:rPr lang="ru-RU" dirty="0" smtClean="0"/>
                        <a:t>. Современные педагогические технологии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Современный урок и ИКТ</a:t>
                      </a:r>
                      <a:endParaRPr lang="ru-RU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Котова Т.В. (</a:t>
                      </a:r>
                      <a:r>
                        <a:rPr lang="ru-RU" sz="1100" dirty="0" smtClean="0"/>
                        <a:t>Применение технологий </a:t>
                      </a:r>
                      <a:r>
                        <a:rPr lang="ru-RU" sz="1100" dirty="0" err="1" smtClean="0"/>
                        <a:t>компетентностного</a:t>
                      </a:r>
                      <a:r>
                        <a:rPr lang="ru-RU" sz="1100" baseline="0" dirty="0" smtClean="0"/>
                        <a:t> образования  в современной школе)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Зарипова</a:t>
                      </a:r>
                      <a:r>
                        <a:rPr lang="ru-RU" dirty="0" smtClean="0"/>
                        <a:t> Р.Г. (</a:t>
                      </a:r>
                      <a:r>
                        <a:rPr lang="ru-RU" sz="1100" dirty="0" smtClean="0"/>
                        <a:t>Технология критического мышления на уроках математики)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Подзолкина</a:t>
                      </a:r>
                      <a:r>
                        <a:rPr lang="ru-RU" dirty="0" smtClean="0"/>
                        <a:t> Л.С. </a:t>
                      </a:r>
                      <a:r>
                        <a:rPr lang="ru-RU" sz="1100" dirty="0" smtClean="0"/>
                        <a:t>(Развитие информационной компетентности учащихся )</a:t>
                      </a:r>
                      <a:endParaRPr lang="ru-RU" sz="11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Назарова Т.В.(</a:t>
                      </a:r>
                      <a:r>
                        <a:rPr lang="ru-RU" sz="1100" dirty="0" smtClean="0"/>
                        <a:t>Урок с точки зрения личностно ориентированного образования)</a:t>
                      </a:r>
                      <a:endParaRPr lang="ru-RU" sz="11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Матвеева М.В. (</a:t>
                      </a:r>
                      <a:r>
                        <a:rPr lang="ru-RU" sz="1100" dirty="0" smtClean="0"/>
                        <a:t>организация самостоятельной деятельности на уроках математики)</a:t>
                      </a:r>
                      <a:endParaRPr lang="ru-RU" sz="11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Алексеева О.Н.(</a:t>
                      </a:r>
                      <a:r>
                        <a:rPr lang="ru-RU" sz="1100" dirty="0" smtClean="0"/>
                        <a:t>Эффективное использование интерактивной</a:t>
                      </a:r>
                      <a:r>
                        <a:rPr lang="ru-RU" sz="1100" baseline="0" dirty="0" smtClean="0"/>
                        <a:t> доски на уроках биологии)</a:t>
                      </a:r>
                      <a:endParaRPr lang="ru-RU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Андриянов</a:t>
                      </a:r>
                      <a:r>
                        <a:rPr lang="ru-RU" baseline="0" dirty="0" smtClean="0"/>
                        <a:t> С.В.(</a:t>
                      </a:r>
                      <a:r>
                        <a:rPr lang="ru-RU" sz="1100" baseline="0" dirty="0" smtClean="0"/>
                        <a:t>Современный урок –  </a:t>
                      </a:r>
                      <a:r>
                        <a:rPr lang="ru-RU" sz="1100" baseline="0" dirty="0" err="1" smtClean="0"/>
                        <a:t>урок</a:t>
                      </a:r>
                      <a:r>
                        <a:rPr lang="ru-RU" sz="1100" baseline="0" dirty="0" smtClean="0"/>
                        <a:t>  развития личности)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Синюков</a:t>
                      </a:r>
                      <a:r>
                        <a:rPr lang="ru-RU" dirty="0" smtClean="0"/>
                        <a:t> И.С.(</a:t>
                      </a:r>
                      <a:r>
                        <a:rPr lang="ru-RU" sz="1100" dirty="0" smtClean="0"/>
                        <a:t>Системно – </a:t>
                      </a:r>
                      <a:r>
                        <a:rPr lang="ru-RU" sz="1100" dirty="0" err="1" smtClean="0"/>
                        <a:t>деятельностный</a:t>
                      </a:r>
                      <a:r>
                        <a:rPr lang="ru-RU" sz="1100" dirty="0" smtClean="0"/>
                        <a:t> подход в обучении)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Захарова Е.В.(</a:t>
                      </a:r>
                      <a:r>
                        <a:rPr lang="ru-RU" sz="1100" dirty="0" smtClean="0"/>
                        <a:t>Интерактивные</a:t>
                      </a:r>
                      <a:r>
                        <a:rPr lang="ru-RU" sz="1100" baseline="0" dirty="0" smtClean="0"/>
                        <a:t> методы обучения  на уроках по </a:t>
                      </a:r>
                      <a:r>
                        <a:rPr lang="ru-RU" sz="1100" baseline="0" dirty="0" err="1" smtClean="0"/>
                        <a:t>предпрофильной</a:t>
                      </a:r>
                      <a:r>
                        <a:rPr lang="ru-RU" sz="1100" baseline="0" dirty="0" smtClean="0"/>
                        <a:t> подготовки)</a:t>
                      </a:r>
                      <a:endParaRPr lang="ru-RU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Шевелева Л.А. (</a:t>
                      </a:r>
                      <a:r>
                        <a:rPr lang="ru-RU" sz="1100" dirty="0" smtClean="0"/>
                        <a:t>Применение технологий проектной деятельности на уроках литературы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Комарова С.И. (</a:t>
                      </a:r>
                      <a:r>
                        <a:rPr lang="ru-RU" sz="1100" dirty="0" smtClean="0"/>
                        <a:t>Метод  </a:t>
                      </a:r>
                      <a:r>
                        <a:rPr lang="ru-RU" sz="1100" dirty="0" err="1" smtClean="0"/>
                        <a:t>интелект</a:t>
                      </a:r>
                      <a:r>
                        <a:rPr lang="ru-RU" sz="1100" dirty="0" smtClean="0"/>
                        <a:t> – карт на уроках истории)</a:t>
                      </a:r>
                      <a:endParaRPr lang="ru-RU" sz="11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Аронович А.В. </a:t>
                      </a:r>
                      <a:r>
                        <a:rPr lang="ru-RU" sz="1100" dirty="0" smtClean="0"/>
                        <a:t>(Формы работы на уроках физкультуры по повышению мотивационной сферы учащихся)</a:t>
                      </a:r>
                      <a:endParaRPr lang="ru-RU" sz="11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Дорожная карта учителя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Решение педсовета</a:t>
            </a:r>
            <a:br>
              <a:rPr lang="ru-RU" sz="2400" dirty="0" smtClean="0"/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(методический блок)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совершенствовать условия для повышения качества образования в школе;</a:t>
            </a:r>
          </a:p>
          <a:p>
            <a:pPr lvl="0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включить учителей  в деятельность по освоению требований ФГОС ООО;</a:t>
            </a:r>
          </a:p>
          <a:p>
            <a:pPr lvl="0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совершенствовать  методический уровень педагогов в овладении новыми педагогическими технологиями;</a:t>
            </a:r>
          </a:p>
          <a:p>
            <a:pPr lvl="0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продолжить работу по обобщению и распространению передового педагогического опыта (ППО);</a:t>
            </a:r>
          </a:p>
          <a:p>
            <a:pPr lvl="0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совершенствовать условия для самореализации учащихся в учебно-воспитательном процессе и  развития их  ключевых компетенций;</a:t>
            </a:r>
          </a:p>
          <a:p>
            <a:pPr lvl="0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совершенствовать условия для развития системы работы с детьми, имеющими повышенные интеллектуальные способности;</a:t>
            </a:r>
          </a:p>
          <a:p>
            <a:pPr lvl="0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развивать ключевые компетенции обучающихся на основе использования современных педагогических технологий и методов активного обучения.</a:t>
            </a:r>
          </a:p>
          <a:p>
            <a:pPr lvl="0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реализовать принцип сохранения физического и психического здоровья субъектов образовательного процесса, использовать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технологии в урочной, внеурочной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педсовета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Анализ результатов года. Особенности организации УВП в 2019-20 учебном году.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Первухина Н.А.</a:t>
            </a:r>
          </a:p>
          <a:p>
            <a:r>
              <a:rPr lang="ru-RU" sz="1800" dirty="0" smtClean="0"/>
              <a:t>Анализ работы специалистов службы сопровождения и задачи на новый учебный год</a:t>
            </a:r>
          </a:p>
          <a:p>
            <a:pPr>
              <a:buNone/>
            </a:pPr>
            <a:r>
              <a:rPr lang="ru-RU" sz="1800" dirty="0" smtClean="0"/>
              <a:t>                                  Захарова Е.В., Комарова С.И.</a:t>
            </a:r>
          </a:p>
          <a:p>
            <a:r>
              <a:rPr lang="ru-RU" sz="1800" dirty="0" smtClean="0"/>
              <a:t>Основные направления методической работы в 2019 – 20 учебном году.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</a:t>
            </a:r>
            <a:r>
              <a:rPr lang="ru-RU" sz="1800" dirty="0" err="1" smtClean="0"/>
              <a:t>Голубева</a:t>
            </a:r>
            <a:r>
              <a:rPr lang="ru-RU" sz="1800" dirty="0" smtClean="0"/>
              <a:t> Н.В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1800" dirty="0" smtClean="0"/>
              <a:t>Решение педагогического совета.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Методическая работа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2000" dirty="0" smtClean="0">
              <a:latin typeface="Batang" pitchFamily="18" charset="-127"/>
              <a:ea typeface="Batang" pitchFamily="18" charset="-127"/>
            </a:endParaRPr>
          </a:p>
          <a:p>
            <a:endParaRPr lang="ru-RU" sz="2000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Методическая </a:t>
            </a:r>
            <a:r>
              <a:rPr lang="ru-RU" sz="2000" dirty="0">
                <a:latin typeface="Batang" pitchFamily="18" charset="-127"/>
                <a:ea typeface="Batang" pitchFamily="18" charset="-127"/>
              </a:rPr>
              <a:t>работа - главное направление работы школы, от которого зависит выработка стратегии и </a:t>
            </a:r>
            <a:r>
              <a:rPr lang="ru-RU" sz="2000" u="sng" dirty="0">
                <a:latin typeface="Batang" pitchFamily="18" charset="-127"/>
                <a:ea typeface="Batang" pitchFamily="18" charset="-127"/>
              </a:rPr>
              <a:t>перспектива развития образовательного учреждения</a:t>
            </a:r>
            <a:r>
              <a:rPr lang="ru-RU" sz="2000" u="sng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endParaRPr lang="ru-RU" sz="2000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Планирование методической работы в школе требует системного подхода, </a:t>
            </a:r>
            <a:r>
              <a:rPr lang="ru-RU" sz="2000" u="sng" dirty="0" smtClean="0">
                <a:latin typeface="Batang" pitchFamily="18" charset="-127"/>
                <a:ea typeface="Batang" pitchFamily="18" charset="-127"/>
              </a:rPr>
              <a:t>идеологической основой 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которого должна стать единая методическая тема.</a:t>
            </a:r>
          </a:p>
          <a:p>
            <a:pPr>
              <a:buNone/>
            </a:pPr>
            <a:endParaRPr lang="ru-RU" sz="2000" dirty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ru-RU" sz="2000" dirty="0" smtClean="0"/>
              <a:t>       </a:t>
            </a:r>
            <a:endParaRPr lang="ru-RU" sz="20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300" i="1" dirty="0" smtClean="0"/>
              <a:t/>
            </a:r>
            <a:br>
              <a:rPr lang="ru-RU" sz="1300" i="1" dirty="0" smtClean="0"/>
            </a:br>
            <a:r>
              <a:rPr lang="ru-RU" sz="1300" i="1" dirty="0"/>
              <a:t/>
            </a:r>
            <a:br>
              <a:rPr lang="ru-RU" sz="1300" i="1" dirty="0"/>
            </a:br>
            <a:r>
              <a:rPr lang="ru-RU" sz="1800" b="1" dirty="0" smtClean="0">
                <a:latin typeface="+mn-lt"/>
              </a:rPr>
              <a:t>Проблемы, </a:t>
            </a:r>
            <a:r>
              <a:rPr lang="ru-RU" sz="1800" b="1" dirty="0">
                <a:latin typeface="+mn-lt"/>
              </a:rPr>
              <a:t>на решение, которых направлена работа методической службы школы </a:t>
            </a:r>
            <a:br>
              <a:rPr lang="ru-RU" sz="1800" b="1" dirty="0">
                <a:latin typeface="+mn-lt"/>
              </a:rPr>
            </a:br>
            <a:endParaRPr lang="ru-RU" sz="18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200" dirty="0"/>
              <a:t> </a:t>
            </a:r>
            <a:r>
              <a:rPr lang="ru-RU" sz="1800" dirty="0"/>
              <a:t> </a:t>
            </a:r>
            <a:endParaRPr lang="ru-RU" sz="1800" dirty="0" smtClean="0"/>
          </a:p>
          <a:p>
            <a:pPr lvl="0"/>
            <a:endParaRPr lang="ru-RU" sz="1800" dirty="0" smtClean="0">
              <a:latin typeface="Batang" pitchFamily="18" charset="-127"/>
              <a:ea typeface="Batang" pitchFamily="18" charset="-127"/>
            </a:endParaRPr>
          </a:p>
          <a:p>
            <a:pPr lvl="0"/>
            <a:r>
              <a:rPr lang="ru-RU" sz="1800" dirty="0" smtClean="0">
                <a:latin typeface="Batang" pitchFamily="18" charset="-127"/>
                <a:ea typeface="Batang" pitchFamily="18" charset="-127"/>
              </a:rPr>
              <a:t>Выстраивание </a:t>
            </a:r>
            <a:r>
              <a:rPr lang="ru-RU" sz="1800" dirty="0">
                <a:latin typeface="Batang" pitchFamily="18" charset="-127"/>
                <a:ea typeface="Batang" pitchFamily="18" charset="-127"/>
              </a:rPr>
              <a:t>системы работы над общей методической темой</a:t>
            </a:r>
          </a:p>
          <a:p>
            <a:pPr lvl="0"/>
            <a:r>
              <a:rPr lang="ru-RU" sz="1800" dirty="0">
                <a:latin typeface="Batang" pitchFamily="18" charset="-127"/>
                <a:ea typeface="Batang" pitchFamily="18" charset="-127"/>
              </a:rPr>
              <a:t>  Систематизация работы по </a:t>
            </a:r>
            <a:r>
              <a:rPr lang="ru-RU" sz="1800" dirty="0" err="1">
                <a:latin typeface="Batang" pitchFamily="18" charset="-127"/>
                <a:ea typeface="Batang" pitchFamily="18" charset="-127"/>
              </a:rPr>
              <a:t>предпрофильной</a:t>
            </a:r>
            <a:r>
              <a:rPr lang="ru-RU" sz="1800" dirty="0">
                <a:latin typeface="Batang" pitchFamily="18" charset="-127"/>
                <a:ea typeface="Batang" pitchFamily="18" charset="-127"/>
              </a:rPr>
              <a:t> и профильной подготовке школьников.</a:t>
            </a:r>
          </a:p>
          <a:p>
            <a:pPr lvl="0"/>
            <a:r>
              <a:rPr lang="ru-RU" sz="1800" dirty="0">
                <a:latin typeface="Batang" pitchFamily="18" charset="-127"/>
                <a:ea typeface="Batang" pitchFamily="18" charset="-127"/>
              </a:rPr>
              <a:t>  Обеспечение индивидуализации и дифференциации путем использования инновационных технологий.</a:t>
            </a:r>
          </a:p>
          <a:p>
            <a:pPr lvl="0"/>
            <a:r>
              <a:rPr lang="ru-RU" sz="1800" dirty="0">
                <a:latin typeface="Batang" pitchFamily="18" charset="-127"/>
                <a:ea typeface="Batang" pitchFamily="18" charset="-127"/>
              </a:rPr>
              <a:t>  Использование компьютерных технологий для повышения эффективности работы учителя</a:t>
            </a:r>
            <a:r>
              <a:rPr lang="ru-RU" sz="18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lvl="0"/>
            <a:endParaRPr lang="ru-RU" sz="2200" dirty="0"/>
          </a:p>
          <a:p>
            <a:pPr lvl="0">
              <a:buNone/>
            </a:pPr>
            <a:endParaRPr lang="ru-RU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Единая методическая тема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sz="4200" dirty="0"/>
          </a:p>
          <a:p>
            <a:pPr>
              <a:buNone/>
            </a:pPr>
            <a:r>
              <a:rPr lang="ru-RU" sz="4200" dirty="0" smtClean="0"/>
              <a:t>«Совершенствование качества образования в процессе освоения </a:t>
            </a:r>
            <a:r>
              <a:rPr lang="ru-RU" sz="4200" dirty="0" err="1" smtClean="0"/>
              <a:t>компетентностного</a:t>
            </a:r>
            <a:r>
              <a:rPr lang="ru-RU" sz="4200" dirty="0" smtClean="0"/>
              <a:t> подхода в обучении и воспитании </a:t>
            </a:r>
            <a:r>
              <a:rPr lang="ru-RU" sz="4200" smtClean="0"/>
              <a:t>школьников. </a:t>
            </a:r>
            <a:r>
              <a:rPr lang="ru-RU" sz="4200" b="1" smtClean="0"/>
              <a:t>Современный </a:t>
            </a:r>
            <a:r>
              <a:rPr lang="ru-RU" sz="4200" b="1" dirty="0" smtClean="0"/>
              <a:t>урок через внедрение новых образовательных технологий»</a:t>
            </a:r>
          </a:p>
          <a:p>
            <a:pPr>
              <a:buNone/>
            </a:pPr>
            <a:endParaRPr lang="ru-RU" sz="4200" dirty="0"/>
          </a:p>
          <a:p>
            <a:pPr>
              <a:buNone/>
            </a:pPr>
            <a:r>
              <a:rPr lang="ru-RU" sz="3400" b="1" dirty="0"/>
              <a:t>Цели </a:t>
            </a:r>
            <a:r>
              <a:rPr lang="ru-RU" sz="3400" b="1" dirty="0" smtClean="0"/>
              <a:t>: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Обеспечение высокого методического уровня проведения всех видов занятий через создания условий для внедрения новых технологий для лучшей реализации общих, единых для всех учащихся целей обучения.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sz="3400" dirty="0"/>
          </a:p>
          <a:p>
            <a:pPr>
              <a:buNone/>
            </a:pPr>
            <a:r>
              <a:rPr lang="ru-RU" sz="3400" b="1" dirty="0" smtClean="0"/>
              <a:t>Задачи</a:t>
            </a:r>
            <a:r>
              <a:rPr lang="ru-RU" sz="3400" b="1" dirty="0"/>
              <a:t>:</a:t>
            </a:r>
            <a:endParaRPr lang="ru-RU" sz="3400" dirty="0"/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Создание в школе благоприятных условий для умственного, нравственного и физического развития каждого ученика.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Повышение профессиональной компетентности учителей школы.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Обеспечение высокого методического уровня проведения всех видов занятий.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Изучение и внедрение методик и приемов проведения современного урока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Повышение качества проведения учебных занятий на основе внедрения новых технологий.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Выявление, обобщение и распространение опыта творчески работающих учителей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Развивать и совершенствовать систему работы и поддержки одаренных учащихся.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Совершенствовать систему мониторинга и диагностики успешности образования, уровня профессиональной компетентности и методической подготовки педагогов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Внедрить новые программы внеурочной деятельности, которые помогут развить проектные и исследовательские умения учащихся.</a:t>
            </a:r>
          </a:p>
          <a:p>
            <a:r>
              <a:rPr lang="ru-RU" sz="4300" dirty="0" smtClean="0"/>
              <a:t>Применение педагогами школы возможностей компьютера для совершенствования и организации своей работы.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Ожидаемый результат: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Конспекты интегрированных уроков , спроектированных в соответствии с требованиями ФГОС ООО.</a:t>
            </a:r>
          </a:p>
          <a:p>
            <a:r>
              <a:rPr lang="ru-RU" sz="1400" dirty="0" err="1" smtClean="0"/>
              <a:t>Учебно</a:t>
            </a:r>
            <a:r>
              <a:rPr lang="ru-RU" sz="1400" dirty="0" smtClean="0"/>
              <a:t> – методическое пособие «Как достичь качества образования»</a:t>
            </a:r>
          </a:p>
          <a:p>
            <a:r>
              <a:rPr lang="ru-RU" sz="1400" dirty="0" smtClean="0"/>
              <a:t>Использование на практике технологии формирующего оценивания. Разработка системы педагогического мониторинга за состоянием преподавания, уровнем </a:t>
            </a:r>
            <a:r>
              <a:rPr lang="ru-RU" sz="1400" dirty="0" err="1" smtClean="0"/>
              <a:t>обученности</a:t>
            </a:r>
            <a:r>
              <a:rPr lang="ru-RU" sz="1400" dirty="0" smtClean="0"/>
              <a:t> школьников и уровнем </a:t>
            </a:r>
            <a:r>
              <a:rPr lang="ru-RU" sz="1400" dirty="0" err="1" smtClean="0"/>
              <a:t>сформированнности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метанавыков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Изменения в уровне УУД у обучающихся</a:t>
            </a:r>
            <a:endParaRPr lang="ru-RU" sz="1400" dirty="0" smtClean="0"/>
          </a:p>
          <a:p>
            <a:r>
              <a:rPr lang="ru-RU" sz="1400" dirty="0" smtClean="0"/>
              <a:t>Повышение качества разработки и презентации ученических проектов.</a:t>
            </a:r>
          </a:p>
          <a:p>
            <a:r>
              <a:rPr lang="ru-RU" sz="1400" dirty="0" smtClean="0"/>
              <a:t>Повышение качества преподавания школьных дисциплин.</a:t>
            </a:r>
          </a:p>
          <a:p>
            <a:r>
              <a:rPr lang="ru-RU" sz="1400" dirty="0" smtClean="0"/>
              <a:t>Сценарии теоретических и практических семинаров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Серии открытых уроков (обмен опытом)</a:t>
            </a:r>
            <a:endParaRPr lang="ru-RU" sz="1400" dirty="0" smtClean="0"/>
          </a:p>
          <a:p>
            <a:r>
              <a:rPr lang="ru-RU" sz="1400" dirty="0" smtClean="0"/>
              <a:t>Сценарии предметных недель (мероприятия в рамках предметных и </a:t>
            </a:r>
            <a:r>
              <a:rPr lang="ru-RU" sz="1400" dirty="0" err="1" smtClean="0"/>
              <a:t>метапредметных</a:t>
            </a:r>
            <a:r>
              <a:rPr lang="ru-RU" sz="1400" dirty="0" smtClean="0"/>
              <a:t> недель)</a:t>
            </a:r>
          </a:p>
          <a:p>
            <a:r>
              <a:rPr lang="ru-RU" sz="1400" dirty="0" smtClean="0"/>
              <a:t>Повышение качества подготовки обучающихся к ОГЭ и ЕГЭ</a:t>
            </a:r>
          </a:p>
          <a:p>
            <a:r>
              <a:rPr lang="ru-RU" sz="1400" dirty="0" smtClean="0"/>
              <a:t>Планы ШМО с учетом проблем и достижений прошлого года.</a:t>
            </a:r>
          </a:p>
          <a:p>
            <a:r>
              <a:rPr lang="ru-RU" sz="1400" dirty="0" smtClean="0"/>
              <a:t>Динамика эффективности применения  педагогами школы возможностей компьютера для совершенствования и организации своей работы.</a:t>
            </a:r>
          </a:p>
          <a:p>
            <a:r>
              <a:rPr lang="ru-RU" sz="1400" dirty="0" smtClean="0"/>
              <a:t>Активное участие в работе педсоветов педагогов школы.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Основные формы работы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/>
              <a:t>Работа педагогического совета.</a:t>
            </a:r>
          </a:p>
          <a:p>
            <a:pPr lvl="0"/>
            <a:r>
              <a:rPr lang="ru-RU" sz="2000" dirty="0" smtClean="0"/>
              <a:t>Работа педагогического коллектива над единой методической темой.</a:t>
            </a:r>
          </a:p>
          <a:p>
            <a:pPr lvl="0"/>
            <a:r>
              <a:rPr lang="ru-RU" sz="2000" dirty="0" smtClean="0"/>
              <a:t>Работа школьных методических объединений.</a:t>
            </a:r>
          </a:p>
          <a:p>
            <a:pPr lvl="0"/>
            <a:r>
              <a:rPr lang="ru-RU" sz="2000" dirty="0" smtClean="0"/>
              <a:t>Деятельность методического совета.</a:t>
            </a:r>
          </a:p>
          <a:p>
            <a:pPr lvl="0"/>
            <a:r>
              <a:rPr lang="ru-RU" sz="2000" dirty="0" smtClean="0"/>
              <a:t>Повышение квалификации учителей и их самообразование.</a:t>
            </a:r>
          </a:p>
          <a:p>
            <a:pPr lvl="0"/>
            <a:r>
              <a:rPr lang="ru-RU" sz="2000" dirty="0" smtClean="0"/>
              <a:t>Обобщение педагогического опыта.</a:t>
            </a:r>
          </a:p>
          <a:p>
            <a:pPr lvl="0"/>
            <a:r>
              <a:rPr lang="ru-RU" sz="2000" dirty="0" smtClean="0"/>
              <a:t>Аттестация педагогических работников. </a:t>
            </a:r>
            <a:endParaRPr lang="ru-RU" sz="2000" dirty="0" smtClean="0"/>
          </a:p>
          <a:p>
            <a:pPr lvl="0"/>
            <a:r>
              <a:rPr lang="ru-RU" sz="2000" dirty="0" smtClean="0"/>
              <a:t>Методическая неделя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Дефициты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Развивающая функция</a:t>
            </a:r>
          </a:p>
          <a:p>
            <a:r>
              <a:rPr lang="ru-RU" sz="1600" dirty="0" smtClean="0"/>
              <a:t>Адресная работа с различными контингентами учащихся.</a:t>
            </a:r>
          </a:p>
          <a:p>
            <a:r>
              <a:rPr lang="ru-RU" sz="1600" dirty="0" smtClean="0"/>
              <a:t>Применение инструментария диагностики и оценки показателей уровня и динамики развития ребенка.</a:t>
            </a:r>
          </a:p>
          <a:p>
            <a:r>
              <a:rPr lang="ru-RU" sz="1600" dirty="0" smtClean="0"/>
              <a:t>Формирование и реализация программ развития УУД.</a:t>
            </a:r>
          </a:p>
          <a:p>
            <a:pPr>
              <a:buNone/>
            </a:pPr>
            <a:r>
              <a:rPr lang="ru-RU" sz="2800" dirty="0" smtClean="0"/>
              <a:t>Педагогическая функция</a:t>
            </a:r>
          </a:p>
          <a:p>
            <a:pPr>
              <a:buNone/>
            </a:pPr>
            <a:r>
              <a:rPr lang="ru-RU" sz="1600" dirty="0" smtClean="0"/>
              <a:t>*      Определение зоны ближайшего развития ученика.</a:t>
            </a:r>
          </a:p>
          <a:p>
            <a:pPr>
              <a:buNone/>
            </a:pPr>
            <a:r>
              <a:rPr lang="ru-RU" sz="1600" dirty="0" smtClean="0"/>
              <a:t>*      Определение на основе анализа учебной деятельности оптимальных способов обучения и воспитания.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Результаты самодиагностики. </a:t>
            </a:r>
            <a:r>
              <a:rPr lang="ru-RU" sz="2000" dirty="0" smtClean="0"/>
              <a:t>Сильные стороны и дефициты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972</TotalTime>
  <Words>901</Words>
  <Application>Microsoft Office PowerPoint</Application>
  <PresentationFormat>Экран (4:3)</PresentationFormat>
  <Paragraphs>145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      Установочный педсовет</vt:lpstr>
      <vt:lpstr>План педсовета</vt:lpstr>
      <vt:lpstr>Методическая работа</vt:lpstr>
      <vt:lpstr>  Проблемы, на решение, которых направлена работа методической службы школы  </vt:lpstr>
      <vt:lpstr>Единая методическая тема</vt:lpstr>
      <vt:lpstr>Ожидаемый результат:</vt:lpstr>
      <vt:lpstr>Основные формы работы</vt:lpstr>
      <vt:lpstr>Дефициты</vt:lpstr>
      <vt:lpstr>Результаты самодиагностики. Сильные стороны и дефициты</vt:lpstr>
      <vt:lpstr>Основные тематические направления</vt:lpstr>
      <vt:lpstr>Формы работы</vt:lpstr>
      <vt:lpstr>Недели открытых уроков</vt:lpstr>
      <vt:lpstr>Дорожная карта учителя</vt:lpstr>
      <vt:lpstr>Решение педсовета (методический блок)</vt:lpstr>
    </vt:vector>
  </TitlesOfParts>
  <Company>ГОШИОР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Установочный педсовет</dc:title>
  <dc:creator>Наталия Владимировна</dc:creator>
  <cp:lastModifiedBy>Наталия Владимировна</cp:lastModifiedBy>
  <cp:revision>86</cp:revision>
  <dcterms:created xsi:type="dcterms:W3CDTF">2019-06-11T09:12:09Z</dcterms:created>
  <dcterms:modified xsi:type="dcterms:W3CDTF">2019-08-16T11:46:06Z</dcterms:modified>
</cp:coreProperties>
</file>